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57" r:id="rId3"/>
    <p:sldId id="258" r:id="rId4"/>
    <p:sldId id="268" r:id="rId5"/>
    <p:sldId id="267" r:id="rId6"/>
    <p:sldId id="259" r:id="rId7"/>
    <p:sldId id="260" r:id="rId8"/>
    <p:sldId id="261" r:id="rId9"/>
    <p:sldId id="262" r:id="rId10"/>
    <p:sldId id="263" r:id="rId11"/>
    <p:sldId id="269" r:id="rId12"/>
    <p:sldId id="264" r:id="rId13"/>
    <p:sldId id="270" r:id="rId14"/>
    <p:sldId id="265" r:id="rId15"/>
  </p:sldIdLst>
  <p:sldSz cx="14630400" cy="8229600"/>
  <p:notesSz cx="8229600" cy="14630400"/>
  <p:embeddedFontLst>
    <p:embeddedFont>
      <p:font typeface="Arimo" panose="020B0604020202020204" charset="0"/>
      <p:regular r:id="rId17"/>
    </p:embeddedFont>
    <p:embeddedFont>
      <p:font typeface="Outfit Extra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4F93"/>
    <a:srgbClr val="231971"/>
    <a:srgbClr val="635C9A"/>
    <a:srgbClr val="EEEEF3"/>
    <a:srgbClr val="EEEE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6" d="100"/>
          <a:sy n="56" d="100"/>
        </p:scale>
        <p:origin x="85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35002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440544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429941"/>
            <a:ext cx="7556421" cy="2126337"/>
          </a:xfrm>
          <a:prstGeom prst="rect">
            <a:avLst/>
          </a:prstGeom>
          <a:noFill/>
          <a:ln/>
        </p:spPr>
        <p:txBody>
          <a:bodyPr wrap="square" lIns="0" tIns="0" rIns="0" bIns="0" rtlCol="0" anchor="t"/>
          <a:lstStyle/>
          <a:p>
            <a:pPr marL="0" indent="0" algn="l">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Smart Attendance Tracking System: Requirement Gathering </a:t>
            </a:r>
            <a:endParaRPr lang="en-US" sz="4450" dirty="0"/>
          </a:p>
        </p:txBody>
      </p:sp>
      <p:sp>
        <p:nvSpPr>
          <p:cNvPr id="4" name="Text 1"/>
          <p:cNvSpPr/>
          <p:nvPr/>
        </p:nvSpPr>
        <p:spPr>
          <a:xfrm>
            <a:off x="6280190" y="3896439"/>
            <a:ext cx="7556421" cy="2903220"/>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This report documents the requirement gathering process for a Smart Attendance Tracking System, integrating geofencing and facial recognition. Traditional attendance methods are prone to errors, so Group 7 initiated this project to modernize academic operations. We employed surveys, interviews, focus groups, brainstorming, reverse engineering, and prototyping to uncover user needs and technical requirements. Data cleaning ensured the accuracy of insights, guiding the design and feature set of the proposed system.</a:t>
            </a:r>
            <a:endParaRPr lang="en-US" sz="1750" dirty="0"/>
          </a:p>
        </p:txBody>
      </p:sp>
      <p:sp>
        <p:nvSpPr>
          <p:cNvPr id="5" name="Shape 1">
            <a:extLst>
              <a:ext uri="{FF2B5EF4-FFF2-40B4-BE49-F238E27FC236}">
                <a16:creationId xmlns:a16="http://schemas.microsoft.com/office/drawing/2014/main" id="{F85946A5-6BB5-411D-BD53-6C81A9593088}"/>
              </a:ext>
            </a:extLst>
          </p:cNvPr>
          <p:cNvSpPr/>
          <p:nvPr/>
        </p:nvSpPr>
        <p:spPr>
          <a:xfrm>
            <a:off x="12238504" y="7554053"/>
            <a:ext cx="2374643" cy="641041"/>
          </a:xfrm>
          <a:prstGeom prst="roundRect">
            <a:avLst>
              <a:gd name="adj" fmla="val 5705"/>
            </a:avLst>
          </a:prstGeom>
          <a:solidFill>
            <a:srgbClr val="EEEEF3"/>
          </a:solidFill>
          <a:ln w="7620">
            <a:solidFill>
              <a:srgbClr val="EEEEF3"/>
            </a:solidFill>
            <a:prstDash val="solid"/>
          </a:ln>
        </p:spPr>
        <p:txBody>
          <a:bodyPr/>
          <a:lstStyle/>
          <a:p>
            <a:endParaRPr lang="en-CM" dirty="0"/>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07729" y="734251"/>
            <a:ext cx="12855059" cy="708779"/>
          </a:xfrm>
          <a:prstGeom prst="rect">
            <a:avLst/>
          </a:prstGeom>
          <a:noFill/>
          <a:ln/>
        </p:spPr>
        <p:txBody>
          <a:bodyPr wrap="none" lIns="0" tIns="0" rIns="0" bIns="0" rtlCol="0" anchor="t"/>
          <a:lstStyle/>
          <a:p>
            <a:pPr marL="0" indent="0" algn="l">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Data Cleaning: Ensuring Accuracy and Reliability</a:t>
            </a:r>
            <a:endParaRPr lang="en-US" sz="4450" dirty="0"/>
          </a:p>
        </p:txBody>
      </p:sp>
      <p:sp>
        <p:nvSpPr>
          <p:cNvPr id="3" name="Text 1"/>
          <p:cNvSpPr/>
          <p:nvPr/>
        </p:nvSpPr>
        <p:spPr>
          <a:xfrm>
            <a:off x="0" y="4093368"/>
            <a:ext cx="4120753" cy="748427"/>
          </a:xfrm>
          <a:prstGeom prst="rect">
            <a:avLst/>
          </a:prstGeom>
          <a:noFill/>
          <a:ln/>
        </p:spPr>
        <p:txBody>
          <a:bodyPr wrap="none" lIns="0" tIns="0" rIns="0" bIns="0" rtlCol="0" anchor="t"/>
          <a:lstStyle/>
          <a:p>
            <a:pPr marL="0" indent="0" algn="ctr">
              <a:lnSpc>
                <a:spcPts val="5850"/>
              </a:lnSpc>
              <a:buNone/>
            </a:pPr>
            <a:r>
              <a:rPr lang="en-US" sz="5850" b="1" dirty="0">
                <a:solidFill>
                  <a:srgbClr val="2A2742"/>
                </a:solidFill>
                <a:latin typeface="Outfit Extra Bold" pitchFamily="34" charset="0"/>
                <a:ea typeface="Outfit Extra Bold" pitchFamily="34" charset="-122"/>
                <a:cs typeface="Outfit Extra Bold" pitchFamily="34" charset="-120"/>
              </a:rPr>
              <a:t>1</a:t>
            </a:r>
            <a:endParaRPr lang="en-US" sz="5850" dirty="0"/>
          </a:p>
        </p:txBody>
      </p:sp>
      <p:sp>
        <p:nvSpPr>
          <p:cNvPr id="4" name="Text 2"/>
          <p:cNvSpPr/>
          <p:nvPr/>
        </p:nvSpPr>
        <p:spPr>
          <a:xfrm>
            <a:off x="1" y="5076855"/>
            <a:ext cx="5254704" cy="982188"/>
          </a:xfrm>
          <a:prstGeom prst="rect">
            <a:avLst/>
          </a:prstGeom>
          <a:noFill/>
          <a:ln/>
        </p:spPr>
        <p:txBody>
          <a:bodyPr wrap="none" lIns="0" tIns="0" rIns="0" bIns="0" rtlCol="0" anchor="t"/>
          <a:lstStyle/>
          <a:p>
            <a:pPr marL="0" indent="0" algn="ctr">
              <a:lnSpc>
                <a:spcPts val="2750"/>
              </a:lnSpc>
              <a:buNone/>
            </a:pPr>
            <a:r>
              <a:rPr lang="en-US" sz="2200" b="1" dirty="0">
                <a:solidFill>
                  <a:srgbClr val="2A2742"/>
                </a:solidFill>
                <a:latin typeface="Outfit Extra Bold" pitchFamily="34" charset="0"/>
              </a:rPr>
              <a:t>Helps prepare for automation and </a:t>
            </a:r>
          </a:p>
          <a:p>
            <a:pPr marL="0" indent="0" algn="ctr">
              <a:lnSpc>
                <a:spcPts val="2750"/>
              </a:lnSpc>
              <a:buNone/>
            </a:pPr>
            <a:r>
              <a:rPr lang="en-US" sz="2200" b="1" dirty="0">
                <a:solidFill>
                  <a:srgbClr val="2A2742"/>
                </a:solidFill>
                <a:latin typeface="Outfit Extra Bold" pitchFamily="34" charset="0"/>
              </a:rPr>
              <a:t>machine learning</a:t>
            </a:r>
            <a:endParaRPr lang="en-US" sz="2200" dirty="0"/>
          </a:p>
        </p:txBody>
      </p:sp>
      <p:sp>
        <p:nvSpPr>
          <p:cNvPr id="6" name="Text 4"/>
          <p:cNvSpPr/>
          <p:nvPr/>
        </p:nvSpPr>
        <p:spPr>
          <a:xfrm>
            <a:off x="4857809" y="4566975"/>
            <a:ext cx="4120872" cy="748427"/>
          </a:xfrm>
          <a:prstGeom prst="rect">
            <a:avLst/>
          </a:prstGeom>
          <a:noFill/>
          <a:ln/>
        </p:spPr>
        <p:txBody>
          <a:bodyPr wrap="none" lIns="0" tIns="0" rIns="0" bIns="0" rtlCol="0" anchor="t"/>
          <a:lstStyle/>
          <a:p>
            <a:pPr marL="0" indent="0" algn="ctr">
              <a:lnSpc>
                <a:spcPts val="5850"/>
              </a:lnSpc>
              <a:buNone/>
            </a:pPr>
            <a:r>
              <a:rPr lang="en-US" sz="5850" b="1" dirty="0">
                <a:solidFill>
                  <a:srgbClr val="2A2742"/>
                </a:solidFill>
                <a:latin typeface="Outfit Extra Bold" pitchFamily="34" charset="0"/>
                <a:ea typeface="Outfit Extra Bold" pitchFamily="34" charset="-122"/>
                <a:cs typeface="Outfit Extra Bold" pitchFamily="34" charset="-120"/>
              </a:rPr>
              <a:t>2</a:t>
            </a:r>
            <a:endParaRPr lang="en-US" sz="5850" dirty="0"/>
          </a:p>
        </p:txBody>
      </p:sp>
      <p:sp>
        <p:nvSpPr>
          <p:cNvPr id="7" name="Text 5"/>
          <p:cNvSpPr/>
          <p:nvPr/>
        </p:nvSpPr>
        <p:spPr>
          <a:xfrm>
            <a:off x="4647303" y="5723276"/>
            <a:ext cx="5164217" cy="748427"/>
          </a:xfrm>
          <a:prstGeom prst="rect">
            <a:avLst/>
          </a:prstGeom>
          <a:noFill/>
          <a:ln/>
        </p:spPr>
        <p:txBody>
          <a:bodyPr wrap="none" lIns="0" tIns="0" rIns="0" bIns="0" rtlCol="0" anchor="t"/>
          <a:lstStyle/>
          <a:p>
            <a:pPr marL="0" indent="0" algn="ctr">
              <a:lnSpc>
                <a:spcPts val="2750"/>
              </a:lnSpc>
              <a:buNone/>
            </a:pPr>
            <a:r>
              <a:rPr lang="en-US" sz="2200" b="1" dirty="0">
                <a:solidFill>
                  <a:srgbClr val="2A2742"/>
                </a:solidFill>
                <a:latin typeface="Outfit Extra Bold" pitchFamily="34" charset="0"/>
              </a:rPr>
              <a:t>Enhance understanding and</a:t>
            </a:r>
          </a:p>
          <a:p>
            <a:pPr marL="0" indent="0" algn="ctr">
              <a:lnSpc>
                <a:spcPts val="2750"/>
              </a:lnSpc>
              <a:buNone/>
            </a:pPr>
            <a:r>
              <a:rPr lang="en-US" sz="2200" b="1" dirty="0">
                <a:solidFill>
                  <a:srgbClr val="2A2742"/>
                </a:solidFill>
                <a:latin typeface="Outfit Extra Bold" pitchFamily="34" charset="0"/>
              </a:rPr>
              <a:t> user experience</a:t>
            </a:r>
            <a:endParaRPr lang="en-US" sz="2200" dirty="0"/>
          </a:p>
        </p:txBody>
      </p:sp>
      <p:sp>
        <p:nvSpPr>
          <p:cNvPr id="9" name="Text 7"/>
          <p:cNvSpPr/>
          <p:nvPr/>
        </p:nvSpPr>
        <p:spPr>
          <a:xfrm>
            <a:off x="9597404" y="3824079"/>
            <a:ext cx="4120753" cy="748427"/>
          </a:xfrm>
          <a:prstGeom prst="rect">
            <a:avLst/>
          </a:prstGeom>
          <a:noFill/>
          <a:ln/>
        </p:spPr>
        <p:txBody>
          <a:bodyPr wrap="none" lIns="0" tIns="0" rIns="0" bIns="0" rtlCol="0" anchor="t"/>
          <a:lstStyle/>
          <a:p>
            <a:pPr marL="0" indent="0" algn="ctr">
              <a:lnSpc>
                <a:spcPts val="5850"/>
              </a:lnSpc>
              <a:buNone/>
            </a:pPr>
            <a:r>
              <a:rPr lang="en-US" sz="5850" b="1" dirty="0">
                <a:solidFill>
                  <a:srgbClr val="2A2742"/>
                </a:solidFill>
                <a:latin typeface="Outfit Extra Bold" pitchFamily="34" charset="0"/>
                <a:ea typeface="Outfit Extra Bold" pitchFamily="34" charset="-122"/>
                <a:cs typeface="Outfit Extra Bold" pitchFamily="34" charset="-120"/>
              </a:rPr>
              <a:t>3</a:t>
            </a:r>
            <a:endParaRPr lang="en-US" sz="5850" dirty="0"/>
          </a:p>
        </p:txBody>
      </p:sp>
      <p:sp>
        <p:nvSpPr>
          <p:cNvPr id="10" name="Text 8"/>
          <p:cNvSpPr/>
          <p:nvPr/>
        </p:nvSpPr>
        <p:spPr>
          <a:xfrm>
            <a:off x="10373427" y="5076855"/>
            <a:ext cx="4295901" cy="1043099"/>
          </a:xfrm>
          <a:prstGeom prst="rect">
            <a:avLst/>
          </a:prstGeom>
          <a:noFill/>
          <a:ln/>
        </p:spPr>
        <p:txBody>
          <a:bodyPr wrap="none" lIns="0" tIns="0" rIns="0" bIns="0" rtlCol="0" anchor="t"/>
          <a:lstStyle/>
          <a:p>
            <a:pPr marL="0" indent="0" algn="ctr">
              <a:lnSpc>
                <a:spcPts val="2750"/>
              </a:lnSpc>
              <a:buNone/>
            </a:pPr>
            <a:r>
              <a:rPr lang="en-US" sz="2200" b="1" dirty="0">
                <a:solidFill>
                  <a:srgbClr val="2A2742"/>
                </a:solidFill>
                <a:latin typeface="Outfit Extra Bold" pitchFamily="34" charset="0"/>
              </a:rPr>
              <a:t>Improve accuracy of analysis</a:t>
            </a:r>
            <a:endParaRPr lang="en-US" sz="2200" dirty="0"/>
          </a:p>
        </p:txBody>
      </p:sp>
      <p:sp>
        <p:nvSpPr>
          <p:cNvPr id="12" name="Text 10"/>
          <p:cNvSpPr/>
          <p:nvPr/>
        </p:nvSpPr>
        <p:spPr>
          <a:xfrm>
            <a:off x="708000" y="1848024"/>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Data cleaning is essential to ensure the reliability and accuracy of collected data. This process involves identifying and correcting issues such as missing values, inconsistent formats, and incorrect entries. Effective data cleaning is crucial for deriving meaningful insights and building reliable dashboards for our smart attendance system.</a:t>
            </a:r>
            <a:endParaRPr lang="en-US" sz="1750" dirty="0"/>
          </a:p>
        </p:txBody>
      </p:sp>
      <p:sp>
        <p:nvSpPr>
          <p:cNvPr id="13" name="Text 2">
            <a:extLst>
              <a:ext uri="{FF2B5EF4-FFF2-40B4-BE49-F238E27FC236}">
                <a16:creationId xmlns:a16="http://schemas.microsoft.com/office/drawing/2014/main" id="{E16DBD93-AD3F-4ABC-B0B3-6BBBF070415E}"/>
              </a:ext>
            </a:extLst>
          </p:cNvPr>
          <p:cNvSpPr/>
          <p:nvPr/>
        </p:nvSpPr>
        <p:spPr>
          <a:xfrm>
            <a:off x="804666" y="3306604"/>
            <a:ext cx="11609658" cy="890499"/>
          </a:xfrm>
          <a:prstGeom prst="rect">
            <a:avLst/>
          </a:prstGeom>
          <a:noFill/>
          <a:ln/>
        </p:spPr>
        <p:txBody>
          <a:bodyPr wrap="none" lIns="0" tIns="0" rIns="0" bIns="0" rtlCol="0" anchor="t"/>
          <a:lstStyle/>
          <a:p>
            <a:pPr marL="0" indent="0" algn="ctr">
              <a:lnSpc>
                <a:spcPts val="2750"/>
              </a:lnSpc>
              <a:buNone/>
            </a:pPr>
            <a:r>
              <a:rPr lang="en-US" sz="2800" b="1" dirty="0">
                <a:solidFill>
                  <a:srgbClr val="2A2742"/>
                </a:solidFill>
                <a:latin typeface="Outfit Extra Bold" pitchFamily="34" charset="0"/>
              </a:rPr>
              <a:t>Why data analysis is necessary for this project</a:t>
            </a:r>
          </a:p>
        </p:txBody>
      </p:sp>
      <p:sp>
        <p:nvSpPr>
          <p:cNvPr id="14" name="Shape 1">
            <a:extLst>
              <a:ext uri="{FF2B5EF4-FFF2-40B4-BE49-F238E27FC236}">
                <a16:creationId xmlns:a16="http://schemas.microsoft.com/office/drawing/2014/main" id="{A19E2828-B81E-4189-8CF3-664C576BE779}"/>
              </a:ext>
            </a:extLst>
          </p:cNvPr>
          <p:cNvSpPr/>
          <p:nvPr/>
        </p:nvSpPr>
        <p:spPr>
          <a:xfrm flipH="1">
            <a:off x="12663576" y="7625751"/>
            <a:ext cx="1936273" cy="586596"/>
          </a:xfrm>
          <a:prstGeom prst="roundRect">
            <a:avLst>
              <a:gd name="adj" fmla="val 5705"/>
            </a:avLst>
          </a:prstGeom>
          <a:solidFill>
            <a:srgbClr val="EEEEF3"/>
          </a:solidFill>
          <a:ln w="7620">
            <a:solidFill>
              <a:srgbClr val="EEEEF3"/>
            </a:solidFill>
            <a:prstDash val="solid"/>
          </a:ln>
        </p:spPr>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4ADF466-C063-40B8-A632-F955202938DD}"/>
              </a:ext>
            </a:extLst>
          </p:cNvPr>
          <p:cNvGraphicFramePr>
            <a:graphicFrameLocks noGrp="1"/>
          </p:cNvGraphicFramePr>
          <p:nvPr>
            <p:extLst>
              <p:ext uri="{D42A27DB-BD31-4B8C-83A1-F6EECF244321}">
                <p14:modId xmlns:p14="http://schemas.microsoft.com/office/powerpoint/2010/main" val="2499924160"/>
              </p:ext>
            </p:extLst>
          </p:nvPr>
        </p:nvGraphicFramePr>
        <p:xfrm>
          <a:off x="247426" y="1271234"/>
          <a:ext cx="9563548" cy="6850791"/>
        </p:xfrm>
        <a:graphic>
          <a:graphicData uri="http://schemas.openxmlformats.org/drawingml/2006/table">
            <a:tbl>
              <a:tblPr firstRow="1" firstCol="1" bandRow="1">
                <a:tableStyleId>{5C22544A-7EE6-4342-B048-85BDC9FD1C3A}</a:tableStyleId>
              </a:tblPr>
              <a:tblGrid>
                <a:gridCol w="4808366">
                  <a:extLst>
                    <a:ext uri="{9D8B030D-6E8A-4147-A177-3AD203B41FA5}">
                      <a16:colId xmlns:a16="http://schemas.microsoft.com/office/drawing/2014/main" val="633965864"/>
                    </a:ext>
                  </a:extLst>
                </a:gridCol>
                <a:gridCol w="4755182">
                  <a:extLst>
                    <a:ext uri="{9D8B030D-6E8A-4147-A177-3AD203B41FA5}">
                      <a16:colId xmlns:a16="http://schemas.microsoft.com/office/drawing/2014/main" val="1403394398"/>
                    </a:ext>
                  </a:extLst>
                </a:gridCol>
              </a:tblGrid>
              <a:tr h="761199">
                <a:tc>
                  <a:txBody>
                    <a:bodyPr/>
                    <a:lstStyle/>
                    <a:p>
                      <a:pPr marL="0" marR="0" algn="ctr">
                        <a:lnSpc>
                          <a:spcPct val="107000"/>
                        </a:lnSpc>
                        <a:spcBef>
                          <a:spcPts val="0"/>
                        </a:spcBef>
                        <a:spcAft>
                          <a:spcPts val="800"/>
                        </a:spcAft>
                      </a:pPr>
                      <a:r>
                        <a:rPr lang="en-US" sz="1200">
                          <a:effectLst/>
                        </a:rPr>
                        <a:t>Method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800"/>
                        </a:spcAft>
                      </a:pPr>
                      <a:r>
                        <a:rPr lang="en-US" sz="1200">
                          <a:effectLst/>
                        </a:rPr>
                        <a:t>Description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977642460"/>
                  </a:ext>
                </a:extLst>
              </a:tr>
              <a:tr h="761199">
                <a:tc>
                  <a:txBody>
                    <a:bodyPr/>
                    <a:lstStyle/>
                    <a:p>
                      <a:pPr marL="0" marR="0">
                        <a:lnSpc>
                          <a:spcPct val="107000"/>
                        </a:lnSpc>
                        <a:spcBef>
                          <a:spcPts val="0"/>
                        </a:spcBef>
                        <a:spcAft>
                          <a:spcPts val="800"/>
                        </a:spcAft>
                      </a:pPr>
                      <a:r>
                        <a:rPr lang="en-US" sz="1200">
                          <a:effectLst/>
                        </a:rPr>
                        <a:t>Trimming and Formatting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800"/>
                        </a:spcAft>
                      </a:pPr>
                      <a:r>
                        <a:rPr lang="en-US" sz="1200">
                          <a:effectLst/>
                        </a:rPr>
                        <a:t>Removed extra spaces, corrected typos, and standardized capitalization.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804248585"/>
                  </a:ext>
                </a:extLst>
              </a:tr>
              <a:tr h="761199">
                <a:tc>
                  <a:txBody>
                    <a:bodyPr/>
                    <a:lstStyle/>
                    <a:p>
                      <a:pPr marL="0" marR="0">
                        <a:lnSpc>
                          <a:spcPct val="107000"/>
                        </a:lnSpc>
                        <a:spcBef>
                          <a:spcPts val="0"/>
                        </a:spcBef>
                        <a:spcAft>
                          <a:spcPts val="800"/>
                        </a:spcAft>
                      </a:pPr>
                      <a:r>
                        <a:rPr lang="en-US" sz="1200">
                          <a:effectLst/>
                        </a:rPr>
                        <a:t>Deduplication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800"/>
                        </a:spcAft>
                      </a:pPr>
                      <a:r>
                        <a:rPr lang="en-US" sz="1200">
                          <a:effectLst/>
                        </a:rPr>
                        <a:t>Detected and removed repeated entries based on identical timestamps and answers.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161004014"/>
                  </a:ext>
                </a:extLst>
              </a:tr>
              <a:tr h="761199">
                <a:tc>
                  <a:txBody>
                    <a:bodyPr/>
                    <a:lstStyle/>
                    <a:p>
                      <a:pPr marL="0" marR="0">
                        <a:lnSpc>
                          <a:spcPct val="107000"/>
                        </a:lnSpc>
                        <a:spcBef>
                          <a:spcPts val="0"/>
                        </a:spcBef>
                        <a:spcAft>
                          <a:spcPts val="800"/>
                        </a:spcAft>
                      </a:pPr>
                      <a:r>
                        <a:rPr lang="en-US" sz="1200">
                          <a:effectLst/>
                        </a:rPr>
                        <a:t>Standardization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800"/>
                        </a:spcAft>
                      </a:pPr>
                      <a:r>
                        <a:rPr lang="en-US" sz="1200">
                          <a:effectLst/>
                        </a:rPr>
                        <a:t>Unified terms for institutions, roles, devices (e.g., “android” → “Android”).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713938198"/>
                  </a:ext>
                </a:extLst>
              </a:tr>
              <a:tr h="761199">
                <a:tc>
                  <a:txBody>
                    <a:bodyPr/>
                    <a:lstStyle/>
                    <a:p>
                      <a:pPr marL="0" marR="0">
                        <a:lnSpc>
                          <a:spcPct val="107000"/>
                        </a:lnSpc>
                        <a:spcBef>
                          <a:spcPts val="0"/>
                        </a:spcBef>
                        <a:spcAft>
                          <a:spcPts val="800"/>
                        </a:spcAft>
                      </a:pPr>
                      <a:r>
                        <a:rPr lang="en-US" sz="1200">
                          <a:effectLst/>
                        </a:rPr>
                        <a:t>Translation &amp; Harmonization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800"/>
                        </a:spcAft>
                      </a:pPr>
                      <a:r>
                        <a:rPr lang="en-US" sz="1200">
                          <a:effectLst/>
                        </a:rPr>
                        <a:t>Translated French responses into English and standardized vocabulary.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776663801"/>
                  </a:ext>
                </a:extLst>
              </a:tr>
              <a:tr h="761199">
                <a:tc>
                  <a:txBody>
                    <a:bodyPr/>
                    <a:lstStyle/>
                    <a:p>
                      <a:pPr marL="0" marR="0">
                        <a:lnSpc>
                          <a:spcPct val="107000"/>
                        </a:lnSpc>
                        <a:spcBef>
                          <a:spcPts val="0"/>
                        </a:spcBef>
                        <a:spcAft>
                          <a:spcPts val="800"/>
                        </a:spcAft>
                      </a:pPr>
                      <a:r>
                        <a:rPr lang="en-US" sz="1200" dirty="0">
                          <a:effectLst/>
                        </a:rPr>
                        <a:t>Data Type Conversion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800"/>
                        </a:spcAft>
                      </a:pPr>
                      <a:r>
                        <a:rPr lang="en-US" sz="1200">
                          <a:effectLst/>
                        </a:rPr>
                        <a:t>Transformed categorical ratings to numerical format; parsed dates as datetime.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100409384"/>
                  </a:ext>
                </a:extLst>
              </a:tr>
              <a:tr h="761199">
                <a:tc>
                  <a:txBody>
                    <a:bodyPr/>
                    <a:lstStyle/>
                    <a:p>
                      <a:pPr marL="0" marR="0">
                        <a:lnSpc>
                          <a:spcPct val="107000"/>
                        </a:lnSpc>
                        <a:spcBef>
                          <a:spcPts val="0"/>
                        </a:spcBef>
                        <a:spcAft>
                          <a:spcPts val="800"/>
                        </a:spcAft>
                      </a:pPr>
                      <a:r>
                        <a:rPr lang="en-US" sz="1200">
                          <a:effectLst/>
                        </a:rPr>
                        <a:t>Handling Missing Values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800"/>
                        </a:spcAft>
                      </a:pPr>
                      <a:r>
                        <a:rPr lang="en-US" sz="1200">
                          <a:effectLst/>
                        </a:rPr>
                        <a:t>Filled blanks with defaults (e.g., “Unknown”) or dropped incomplete rows.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690348384"/>
                  </a:ext>
                </a:extLst>
              </a:tr>
              <a:tr h="761199">
                <a:tc>
                  <a:txBody>
                    <a:bodyPr/>
                    <a:lstStyle/>
                    <a:p>
                      <a:pPr marL="0" marR="0">
                        <a:lnSpc>
                          <a:spcPct val="107000"/>
                        </a:lnSpc>
                        <a:spcBef>
                          <a:spcPts val="0"/>
                        </a:spcBef>
                        <a:spcAft>
                          <a:spcPts val="800"/>
                        </a:spcAft>
                      </a:pPr>
                      <a:r>
                        <a:rPr lang="en-US" sz="1200" dirty="0">
                          <a:effectLst/>
                        </a:rPr>
                        <a:t>Encoding Fixes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800"/>
                        </a:spcAft>
                      </a:pPr>
                      <a:r>
                        <a:rPr lang="en-US" sz="1200" dirty="0">
                          <a:effectLst/>
                        </a:rPr>
                        <a:t>Ensured UTF-8 encoding to prevent character corruption.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720784959"/>
                  </a:ext>
                </a:extLst>
              </a:tr>
              <a:tr h="761199">
                <a:tc>
                  <a:txBody>
                    <a:bodyPr/>
                    <a:lstStyle/>
                    <a:p>
                      <a:pPr marL="0" marR="0">
                        <a:lnSpc>
                          <a:spcPct val="107000"/>
                        </a:lnSpc>
                        <a:spcBef>
                          <a:spcPts val="0"/>
                        </a:spcBef>
                        <a:spcAft>
                          <a:spcPts val="800"/>
                        </a:spcAft>
                      </a:pPr>
                      <a:r>
                        <a:rPr lang="en-US" sz="1200">
                          <a:effectLst/>
                        </a:rPr>
                        <a:t>Normalization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800"/>
                        </a:spcAft>
                      </a:pPr>
                      <a:r>
                        <a:rPr lang="en-US" sz="1200" dirty="0">
                          <a:effectLst/>
                        </a:rPr>
                        <a:t>Re-aligned nested location or institution data into consistent fields.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797103164"/>
                  </a:ext>
                </a:extLst>
              </a:tr>
            </a:tbl>
          </a:graphicData>
        </a:graphic>
      </p:graphicFrame>
      <p:sp>
        <p:nvSpPr>
          <p:cNvPr id="3" name="Text 0">
            <a:extLst>
              <a:ext uri="{FF2B5EF4-FFF2-40B4-BE49-F238E27FC236}">
                <a16:creationId xmlns:a16="http://schemas.microsoft.com/office/drawing/2014/main" id="{265D5ABB-0A75-49EB-A81E-8C119A4D2FA2}"/>
              </a:ext>
            </a:extLst>
          </p:cNvPr>
          <p:cNvSpPr/>
          <p:nvPr/>
        </p:nvSpPr>
        <p:spPr>
          <a:xfrm>
            <a:off x="471059" y="389103"/>
            <a:ext cx="12179933" cy="761965"/>
          </a:xfrm>
          <a:prstGeom prst="rect">
            <a:avLst/>
          </a:prstGeom>
          <a:noFill/>
          <a:ln/>
        </p:spPr>
        <p:txBody>
          <a:bodyPr wrap="none" lIns="0" tIns="0" rIns="0" bIns="0" rtlCol="0" anchor="t"/>
          <a:lstStyle/>
          <a:p>
            <a:pPr marL="0" indent="0" algn="l">
              <a:lnSpc>
                <a:spcPts val="5550"/>
              </a:lnSpc>
              <a:buNone/>
            </a:pPr>
            <a:r>
              <a:rPr lang="en-US" sz="4450" b="1" dirty="0">
                <a:solidFill>
                  <a:srgbClr val="231971"/>
                </a:solidFill>
                <a:latin typeface="Outfit Extra Bold" pitchFamily="34" charset="0"/>
              </a:rPr>
              <a:t>Methods ,  tools and processes used in cleaning</a:t>
            </a:r>
            <a:endParaRPr lang="en-US" sz="4450" dirty="0"/>
          </a:p>
        </p:txBody>
      </p:sp>
      <p:graphicFrame>
        <p:nvGraphicFramePr>
          <p:cNvPr id="4" name="Table 3">
            <a:extLst>
              <a:ext uri="{FF2B5EF4-FFF2-40B4-BE49-F238E27FC236}">
                <a16:creationId xmlns:a16="http://schemas.microsoft.com/office/drawing/2014/main" id="{92938B69-1155-4376-A654-C088BDF8B132}"/>
              </a:ext>
            </a:extLst>
          </p:cNvPr>
          <p:cNvGraphicFramePr>
            <a:graphicFrameLocks noGrp="1"/>
          </p:cNvGraphicFramePr>
          <p:nvPr>
            <p:extLst>
              <p:ext uri="{D42A27DB-BD31-4B8C-83A1-F6EECF244321}">
                <p14:modId xmlns:p14="http://schemas.microsoft.com/office/powerpoint/2010/main" val="558835967"/>
              </p:ext>
            </p:extLst>
          </p:nvPr>
        </p:nvGraphicFramePr>
        <p:xfrm>
          <a:off x="10230522" y="1271234"/>
          <a:ext cx="4303060" cy="6850790"/>
        </p:xfrm>
        <a:graphic>
          <a:graphicData uri="http://schemas.openxmlformats.org/drawingml/2006/table">
            <a:tbl>
              <a:tblPr firstRow="1" firstCol="1" bandRow="1">
                <a:tableStyleId>{5C22544A-7EE6-4342-B048-85BDC9FD1C3A}</a:tableStyleId>
              </a:tblPr>
              <a:tblGrid>
                <a:gridCol w="2151530">
                  <a:extLst>
                    <a:ext uri="{9D8B030D-6E8A-4147-A177-3AD203B41FA5}">
                      <a16:colId xmlns:a16="http://schemas.microsoft.com/office/drawing/2014/main" val="238278017"/>
                    </a:ext>
                  </a:extLst>
                </a:gridCol>
                <a:gridCol w="2151530">
                  <a:extLst>
                    <a:ext uri="{9D8B030D-6E8A-4147-A177-3AD203B41FA5}">
                      <a16:colId xmlns:a16="http://schemas.microsoft.com/office/drawing/2014/main" val="3972717062"/>
                    </a:ext>
                  </a:extLst>
                </a:gridCol>
              </a:tblGrid>
              <a:tr h="1227415">
                <a:tc>
                  <a:txBody>
                    <a:bodyPr/>
                    <a:lstStyle/>
                    <a:p>
                      <a:pPr marL="0" marR="0" algn="ctr">
                        <a:lnSpc>
                          <a:spcPct val="107000"/>
                        </a:lnSpc>
                        <a:spcBef>
                          <a:spcPts val="0"/>
                        </a:spcBef>
                        <a:spcAft>
                          <a:spcPts val="800"/>
                        </a:spcAft>
                      </a:pPr>
                      <a:r>
                        <a:rPr lang="en-US" sz="1200">
                          <a:effectLst/>
                        </a:rPr>
                        <a:t>Tool / Platform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800"/>
                        </a:spcAft>
                      </a:pPr>
                      <a:r>
                        <a:rPr lang="en-US" sz="1200">
                          <a:effectLst/>
                        </a:rPr>
                        <a:t>Use in Cleaning Process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227104782"/>
                  </a:ext>
                </a:extLst>
              </a:tr>
              <a:tr h="1208835">
                <a:tc>
                  <a:txBody>
                    <a:bodyPr/>
                    <a:lstStyle/>
                    <a:p>
                      <a:pPr marL="0" marR="0">
                        <a:lnSpc>
                          <a:spcPct val="107000"/>
                        </a:lnSpc>
                        <a:spcBef>
                          <a:spcPts val="0"/>
                        </a:spcBef>
                        <a:spcAft>
                          <a:spcPts val="800"/>
                        </a:spcAft>
                      </a:pPr>
                      <a:r>
                        <a:rPr lang="en-US" sz="1200">
                          <a:effectLst/>
                        </a:rPr>
                        <a:t>Microsoft Excel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800"/>
                        </a:spcAft>
                      </a:pPr>
                      <a:r>
                        <a:rPr lang="en-US" sz="1200">
                          <a:effectLst/>
                        </a:rPr>
                        <a:t>Initial exploration, filtering blanks, removing duplicates in small datasets.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4132343068"/>
                  </a:ext>
                </a:extLst>
              </a:tr>
              <a:tr h="1227415">
                <a:tc>
                  <a:txBody>
                    <a:bodyPr/>
                    <a:lstStyle/>
                    <a:p>
                      <a:pPr marL="0" marR="0">
                        <a:lnSpc>
                          <a:spcPct val="107000"/>
                        </a:lnSpc>
                        <a:spcBef>
                          <a:spcPts val="0"/>
                        </a:spcBef>
                        <a:spcAft>
                          <a:spcPts val="800"/>
                        </a:spcAft>
                      </a:pPr>
                      <a:r>
                        <a:rPr lang="en-US" sz="1200">
                          <a:effectLst/>
                        </a:rPr>
                        <a:t>Python (Pandas)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800"/>
                        </a:spcAft>
                      </a:pPr>
                      <a:r>
                        <a:rPr lang="en-US" sz="1200">
                          <a:effectLst/>
                        </a:rPr>
                        <a:t>Comprehensive data wrangling: missing value handling, normalization, encoding correction, transformations.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33875145"/>
                  </a:ext>
                </a:extLst>
              </a:tr>
              <a:tr h="1227415">
                <a:tc>
                  <a:txBody>
                    <a:bodyPr/>
                    <a:lstStyle/>
                    <a:p>
                      <a:pPr marL="0" marR="0">
                        <a:lnSpc>
                          <a:spcPct val="107000"/>
                        </a:lnSpc>
                        <a:spcBef>
                          <a:spcPts val="0"/>
                        </a:spcBef>
                        <a:spcAft>
                          <a:spcPts val="800"/>
                        </a:spcAft>
                      </a:pPr>
                      <a:r>
                        <a:rPr lang="en-US" sz="1200">
                          <a:effectLst/>
                        </a:rPr>
                        <a:t>OpenRefine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800"/>
                        </a:spcAft>
                      </a:pPr>
                      <a:r>
                        <a:rPr lang="en-US" sz="1200">
                          <a:effectLst/>
                        </a:rPr>
                        <a:t>Clustered messy institution names; harmonized free-text entries using reconciliation features.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43059568"/>
                  </a:ext>
                </a:extLst>
              </a:tr>
              <a:tr h="732295">
                <a:tc>
                  <a:txBody>
                    <a:bodyPr/>
                    <a:lstStyle/>
                    <a:p>
                      <a:pPr marL="0" marR="0">
                        <a:lnSpc>
                          <a:spcPct val="107000"/>
                        </a:lnSpc>
                        <a:spcBef>
                          <a:spcPts val="0"/>
                        </a:spcBef>
                        <a:spcAft>
                          <a:spcPts val="800"/>
                        </a:spcAft>
                      </a:pPr>
                      <a:r>
                        <a:rPr lang="en-US" sz="1200">
                          <a:effectLst/>
                        </a:rPr>
                        <a:t>R (tidyverse)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800"/>
                        </a:spcAft>
                      </a:pPr>
                      <a:r>
                        <a:rPr lang="en-US" sz="1200">
                          <a:effectLst/>
                        </a:rPr>
                        <a:t>Used selectively for reshaping and string manipulation.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33644905"/>
                  </a:ext>
                </a:extLst>
              </a:tr>
              <a:tr h="1227415">
                <a:tc>
                  <a:txBody>
                    <a:bodyPr/>
                    <a:lstStyle/>
                    <a:p>
                      <a:pPr marL="0" marR="0">
                        <a:lnSpc>
                          <a:spcPct val="107000"/>
                        </a:lnSpc>
                        <a:spcBef>
                          <a:spcPts val="0"/>
                        </a:spcBef>
                        <a:spcAft>
                          <a:spcPts val="800"/>
                        </a:spcAft>
                      </a:pPr>
                      <a:r>
                        <a:rPr lang="en-US" sz="1200" dirty="0">
                          <a:effectLst/>
                        </a:rPr>
                        <a:t>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800"/>
                        </a:spcAft>
                      </a:pPr>
                      <a:r>
                        <a:rPr lang="en-US" sz="1200" dirty="0">
                          <a:effectLst/>
                        </a:rPr>
                        <a:t>Filtering data subsets, performing joins, and checking constraints in structured datasets.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737722422"/>
                  </a:ext>
                </a:extLst>
              </a:tr>
            </a:tbl>
          </a:graphicData>
        </a:graphic>
      </p:graphicFrame>
    </p:spTree>
    <p:extLst>
      <p:ext uri="{BB962C8B-B14F-4D97-AF65-F5344CB8AC3E}">
        <p14:creationId xmlns:p14="http://schemas.microsoft.com/office/powerpoint/2010/main" val="350668588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1093231" y="621981"/>
            <a:ext cx="12443579" cy="659725"/>
          </a:xfrm>
          <a:prstGeom prst="rect">
            <a:avLst/>
          </a:prstGeom>
          <a:noFill/>
          <a:ln/>
        </p:spPr>
        <p:txBody>
          <a:bodyPr wrap="none" lIns="0" tIns="0" rIns="0" bIns="0" rtlCol="0" anchor="t"/>
          <a:lstStyle/>
          <a:p>
            <a:pPr marL="0" indent="0" algn="l">
              <a:lnSpc>
                <a:spcPts val="5150"/>
              </a:lnSpc>
              <a:buNone/>
            </a:pPr>
            <a:r>
              <a:rPr lang="en-US" sz="4150" b="1" dirty="0">
                <a:solidFill>
                  <a:srgbClr val="231971"/>
                </a:solidFill>
                <a:latin typeface="Outfit Extra Bold" pitchFamily="34" charset="0"/>
                <a:ea typeface="Outfit Extra Bold" pitchFamily="34" charset="-122"/>
                <a:cs typeface="Outfit Extra Bold" pitchFamily="34" charset="-120"/>
              </a:rPr>
              <a:t>User Reluctance Assessment: Addressing Concerns</a:t>
            </a:r>
            <a:endParaRPr lang="en-US" sz="4150" dirty="0"/>
          </a:p>
        </p:txBody>
      </p:sp>
      <p:pic>
        <p:nvPicPr>
          <p:cNvPr id="3" name="Image 0" descr="preencoded.png"/>
          <p:cNvPicPr>
            <a:picLocks noChangeAspect="1"/>
          </p:cNvPicPr>
          <p:nvPr/>
        </p:nvPicPr>
        <p:blipFill>
          <a:blip r:embed="rId3"/>
          <a:stretch>
            <a:fillRect/>
          </a:stretch>
        </p:blipFill>
        <p:spPr>
          <a:xfrm>
            <a:off x="3369350" y="2433638"/>
            <a:ext cx="7891463" cy="7891463"/>
          </a:xfrm>
          <a:prstGeom prst="rect">
            <a:avLst/>
          </a:prstGeom>
        </p:spPr>
      </p:pic>
      <p:pic>
        <p:nvPicPr>
          <p:cNvPr id="4" name="Image 1" descr="preencoded.png"/>
          <p:cNvPicPr>
            <a:picLocks noChangeAspect="1"/>
          </p:cNvPicPr>
          <p:nvPr/>
        </p:nvPicPr>
        <p:blipFill>
          <a:blip r:embed="rId4"/>
          <a:stretch>
            <a:fillRect/>
          </a:stretch>
        </p:blipFill>
        <p:spPr>
          <a:xfrm>
            <a:off x="4573965" y="4676954"/>
            <a:ext cx="356235" cy="445294"/>
          </a:xfrm>
          <a:prstGeom prst="rect">
            <a:avLst/>
          </a:prstGeom>
        </p:spPr>
      </p:pic>
      <p:pic>
        <p:nvPicPr>
          <p:cNvPr id="5" name="Image 2" descr="preencoded.png"/>
          <p:cNvPicPr>
            <a:picLocks noChangeAspect="1"/>
          </p:cNvPicPr>
          <p:nvPr/>
        </p:nvPicPr>
        <p:blipFill>
          <a:blip r:embed="rId5"/>
          <a:stretch>
            <a:fillRect/>
          </a:stretch>
        </p:blipFill>
        <p:spPr>
          <a:xfrm>
            <a:off x="3369350" y="2433638"/>
            <a:ext cx="7891463" cy="7891463"/>
          </a:xfrm>
          <a:prstGeom prst="rect">
            <a:avLst/>
          </a:prstGeom>
        </p:spPr>
      </p:pic>
      <p:pic>
        <p:nvPicPr>
          <p:cNvPr id="6" name="Image 3" descr="preencoded.png"/>
          <p:cNvPicPr>
            <a:picLocks noChangeAspect="1"/>
          </p:cNvPicPr>
          <p:nvPr/>
        </p:nvPicPr>
        <p:blipFill>
          <a:blip r:embed="rId6"/>
          <a:stretch>
            <a:fillRect/>
          </a:stretch>
        </p:blipFill>
        <p:spPr>
          <a:xfrm>
            <a:off x="7136904" y="3197364"/>
            <a:ext cx="356235" cy="445294"/>
          </a:xfrm>
          <a:prstGeom prst="rect">
            <a:avLst/>
          </a:prstGeom>
        </p:spPr>
      </p:pic>
      <p:pic>
        <p:nvPicPr>
          <p:cNvPr id="7" name="Image 4" descr="preencoded.png"/>
          <p:cNvPicPr>
            <a:picLocks noChangeAspect="1"/>
          </p:cNvPicPr>
          <p:nvPr/>
        </p:nvPicPr>
        <p:blipFill>
          <a:blip r:embed="rId7"/>
          <a:stretch>
            <a:fillRect/>
          </a:stretch>
        </p:blipFill>
        <p:spPr>
          <a:xfrm>
            <a:off x="3547407" y="2433638"/>
            <a:ext cx="7891463" cy="7891463"/>
          </a:xfrm>
          <a:prstGeom prst="rect">
            <a:avLst/>
          </a:prstGeom>
        </p:spPr>
      </p:pic>
      <p:pic>
        <p:nvPicPr>
          <p:cNvPr id="8" name="Image 5" descr="preencoded.png"/>
          <p:cNvPicPr>
            <a:picLocks noChangeAspect="1"/>
          </p:cNvPicPr>
          <p:nvPr/>
        </p:nvPicPr>
        <p:blipFill>
          <a:blip r:embed="rId8"/>
          <a:stretch>
            <a:fillRect/>
          </a:stretch>
        </p:blipFill>
        <p:spPr>
          <a:xfrm>
            <a:off x="9699724" y="4676954"/>
            <a:ext cx="356235" cy="445294"/>
          </a:xfrm>
          <a:prstGeom prst="rect">
            <a:avLst/>
          </a:prstGeom>
        </p:spPr>
      </p:pic>
      <p:sp>
        <p:nvSpPr>
          <p:cNvPr id="9" name="Text 1"/>
          <p:cNvSpPr/>
          <p:nvPr/>
        </p:nvSpPr>
        <p:spPr>
          <a:xfrm>
            <a:off x="738902" y="6616898"/>
            <a:ext cx="13152596" cy="1012984"/>
          </a:xfrm>
          <a:prstGeom prst="rect">
            <a:avLst/>
          </a:prstGeom>
          <a:noFill/>
          <a:ln/>
        </p:spPr>
        <p:txBody>
          <a:bodyPr wrap="square" lIns="0" tIns="0" rIns="0" bIns="0" rtlCol="0" anchor="t"/>
          <a:lstStyle/>
          <a:p>
            <a:pPr marL="0" indent="0" algn="l">
              <a:lnSpc>
                <a:spcPts val="2650"/>
              </a:lnSpc>
              <a:buNone/>
            </a:pPr>
            <a:r>
              <a:rPr lang="en-US" sz="1650" dirty="0">
                <a:solidFill>
                  <a:srgbClr val="2A2742"/>
                </a:solidFill>
                <a:latin typeface="Arimo" pitchFamily="34" charset="0"/>
                <a:ea typeface="Arimo" pitchFamily="34" charset="-122"/>
                <a:cs typeface="Arimo" pitchFamily="34" charset="-120"/>
              </a:rPr>
              <a:t>Assess user reluctance to identify factors causing hesitation, especially with sensitive data. Key areas include privacy of biometric data, location tracking fears, and increased battery usage</a:t>
            </a:r>
            <a:endParaRPr lang="en-US" sz="1650" dirty="0"/>
          </a:p>
        </p:txBody>
      </p:sp>
      <p:sp>
        <p:nvSpPr>
          <p:cNvPr id="10" name="Text 2"/>
          <p:cNvSpPr/>
          <p:nvPr/>
        </p:nvSpPr>
        <p:spPr>
          <a:xfrm>
            <a:off x="1237536" y="2865239"/>
            <a:ext cx="3175635" cy="329922"/>
          </a:xfrm>
          <a:prstGeom prst="rect">
            <a:avLst/>
          </a:prstGeom>
          <a:noFill/>
          <a:ln/>
        </p:spPr>
        <p:txBody>
          <a:bodyPr wrap="none" lIns="0" tIns="0" rIns="0" bIns="0" rtlCol="0" anchor="t"/>
          <a:lstStyle/>
          <a:p>
            <a:pPr marL="0" indent="0" algn="ctr">
              <a:lnSpc>
                <a:spcPts val="2550"/>
              </a:lnSpc>
              <a:buNone/>
            </a:pPr>
            <a:r>
              <a:rPr lang="en-US" sz="2050" b="1" dirty="0">
                <a:solidFill>
                  <a:srgbClr val="231971"/>
                </a:solidFill>
                <a:latin typeface="Outfit Extra Bold" pitchFamily="34" charset="0"/>
                <a:ea typeface="Outfit Extra Bold" pitchFamily="34" charset="-122"/>
                <a:cs typeface="Outfit Extra Bold" pitchFamily="34" charset="-120"/>
              </a:rPr>
              <a:t>Privacy of Biometric Data</a:t>
            </a:r>
            <a:endParaRPr lang="en-US" sz="2050" dirty="0"/>
          </a:p>
        </p:txBody>
      </p:sp>
      <p:sp>
        <p:nvSpPr>
          <p:cNvPr id="11" name="Text 3"/>
          <p:cNvSpPr/>
          <p:nvPr/>
        </p:nvSpPr>
        <p:spPr>
          <a:xfrm>
            <a:off x="5843468" y="1681520"/>
            <a:ext cx="2943225" cy="329922"/>
          </a:xfrm>
          <a:prstGeom prst="rect">
            <a:avLst/>
          </a:prstGeom>
          <a:noFill/>
          <a:ln/>
        </p:spPr>
        <p:txBody>
          <a:bodyPr wrap="none" lIns="0" tIns="0" rIns="0" bIns="0" rtlCol="0" anchor="t"/>
          <a:lstStyle/>
          <a:p>
            <a:pPr marL="0" indent="0" algn="ctr">
              <a:lnSpc>
                <a:spcPts val="2550"/>
              </a:lnSpc>
              <a:buNone/>
            </a:pPr>
            <a:r>
              <a:rPr lang="en-US" sz="2050" b="1" dirty="0">
                <a:solidFill>
                  <a:srgbClr val="231971"/>
                </a:solidFill>
                <a:latin typeface="Outfit Extra Bold" pitchFamily="34" charset="0"/>
                <a:ea typeface="Outfit Extra Bold" pitchFamily="34" charset="-122"/>
                <a:cs typeface="Outfit Extra Bold" pitchFamily="34" charset="-120"/>
              </a:rPr>
              <a:t>Location Tracking Fears</a:t>
            </a:r>
            <a:endParaRPr lang="en-US" sz="2050" dirty="0"/>
          </a:p>
        </p:txBody>
      </p:sp>
      <p:sp>
        <p:nvSpPr>
          <p:cNvPr id="12" name="Text 4"/>
          <p:cNvSpPr/>
          <p:nvPr/>
        </p:nvSpPr>
        <p:spPr>
          <a:xfrm>
            <a:off x="9718358" y="2535317"/>
            <a:ext cx="4173022" cy="659844"/>
          </a:xfrm>
          <a:prstGeom prst="rect">
            <a:avLst/>
          </a:prstGeom>
          <a:noFill/>
          <a:ln/>
        </p:spPr>
        <p:txBody>
          <a:bodyPr wrap="square" lIns="0" tIns="0" rIns="0" bIns="0" rtlCol="0" anchor="t"/>
          <a:lstStyle/>
          <a:p>
            <a:pPr marL="0" indent="0" algn="ctr">
              <a:lnSpc>
                <a:spcPts val="2550"/>
              </a:lnSpc>
              <a:buNone/>
            </a:pPr>
            <a:r>
              <a:rPr lang="en-US" sz="2050" b="1" dirty="0">
                <a:solidFill>
                  <a:srgbClr val="231971"/>
                </a:solidFill>
                <a:latin typeface="Outfit Extra Bold" pitchFamily="34" charset="0"/>
                <a:ea typeface="Outfit Extra Bold" pitchFamily="34" charset="-122"/>
                <a:cs typeface="Outfit Extra Bold" pitchFamily="34" charset="-120"/>
              </a:rPr>
              <a:t>Increased Battery and Data Usage</a:t>
            </a:r>
            <a:endParaRPr lang="en-US" sz="2050" dirty="0"/>
          </a:p>
        </p:txBody>
      </p:sp>
      <p:sp>
        <p:nvSpPr>
          <p:cNvPr id="13" name="Shape 1">
            <a:extLst>
              <a:ext uri="{FF2B5EF4-FFF2-40B4-BE49-F238E27FC236}">
                <a16:creationId xmlns:a16="http://schemas.microsoft.com/office/drawing/2014/main" id="{D427914E-599F-40C0-AEBA-2F4201B7A2C4}"/>
              </a:ext>
            </a:extLst>
          </p:cNvPr>
          <p:cNvSpPr/>
          <p:nvPr/>
        </p:nvSpPr>
        <p:spPr>
          <a:xfrm flipH="1">
            <a:off x="12880126" y="7612629"/>
            <a:ext cx="1733021" cy="599718"/>
          </a:xfrm>
          <a:prstGeom prst="roundRect">
            <a:avLst>
              <a:gd name="adj" fmla="val 5705"/>
            </a:avLst>
          </a:prstGeom>
          <a:solidFill>
            <a:srgbClr val="EEEEF3"/>
          </a:solidFill>
          <a:ln w="7620">
            <a:solidFill>
              <a:srgbClr val="EEEEF3"/>
            </a:solidFill>
            <a:prstDash val="solid"/>
          </a:ln>
        </p:spPr>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68BAE555-13B7-9AF1-4A4D-D7CE6FA16CD6}"/>
              </a:ext>
            </a:extLst>
          </p:cNvPr>
          <p:cNvSpPr/>
          <p:nvPr/>
        </p:nvSpPr>
        <p:spPr>
          <a:xfrm flipH="1">
            <a:off x="12880126" y="7612629"/>
            <a:ext cx="1733021" cy="599718"/>
          </a:xfrm>
          <a:prstGeom prst="roundRect">
            <a:avLst>
              <a:gd name="adj" fmla="val 5705"/>
            </a:avLst>
          </a:prstGeom>
          <a:solidFill>
            <a:srgbClr val="EEEEF3"/>
          </a:solidFill>
          <a:ln w="7620">
            <a:solidFill>
              <a:srgbClr val="EEEEF3"/>
            </a:solidFill>
            <a:prstDash val="solid"/>
          </a:ln>
        </p:spPr>
      </p:sp>
      <p:sp>
        <p:nvSpPr>
          <p:cNvPr id="6" name="TextBox 5">
            <a:extLst>
              <a:ext uri="{FF2B5EF4-FFF2-40B4-BE49-F238E27FC236}">
                <a16:creationId xmlns:a16="http://schemas.microsoft.com/office/drawing/2014/main" id="{2A78BAC2-0CEB-D78D-A42E-C407E485C83E}"/>
              </a:ext>
            </a:extLst>
          </p:cNvPr>
          <p:cNvSpPr txBox="1"/>
          <p:nvPr/>
        </p:nvSpPr>
        <p:spPr>
          <a:xfrm>
            <a:off x="4546121" y="510487"/>
            <a:ext cx="5538158" cy="731034"/>
          </a:xfrm>
          <a:prstGeom prst="rect">
            <a:avLst/>
          </a:prstGeom>
          <a:noFill/>
        </p:spPr>
        <p:txBody>
          <a:bodyPr wrap="square">
            <a:spAutoFit/>
          </a:bodyPr>
          <a:lstStyle/>
          <a:p>
            <a:pPr marL="0" indent="0" algn="l">
              <a:lnSpc>
                <a:spcPts val="5150"/>
              </a:lnSpc>
              <a:buNone/>
            </a:pPr>
            <a:r>
              <a:rPr lang="en-US" sz="4150" b="1" dirty="0">
                <a:solidFill>
                  <a:srgbClr val="231971"/>
                </a:solidFill>
                <a:latin typeface="Outfit Extra Bold" pitchFamily="34" charset="0"/>
                <a:ea typeface="Outfit Extra Bold" pitchFamily="34" charset="-122"/>
                <a:cs typeface="Outfit Extra Bold" pitchFamily="34" charset="-120"/>
              </a:rPr>
              <a:t>Mitigation Strategies</a:t>
            </a:r>
            <a:endParaRPr lang="en-US" sz="4150" dirty="0"/>
          </a:p>
        </p:txBody>
      </p:sp>
      <p:sp>
        <p:nvSpPr>
          <p:cNvPr id="8" name="TextBox 7">
            <a:extLst>
              <a:ext uri="{FF2B5EF4-FFF2-40B4-BE49-F238E27FC236}">
                <a16:creationId xmlns:a16="http://schemas.microsoft.com/office/drawing/2014/main" id="{61F82C14-F017-612E-2BE9-DA2500BEE468}"/>
              </a:ext>
            </a:extLst>
          </p:cNvPr>
          <p:cNvSpPr txBox="1"/>
          <p:nvPr/>
        </p:nvSpPr>
        <p:spPr>
          <a:xfrm>
            <a:off x="1414732" y="1604513"/>
            <a:ext cx="12249510" cy="369332"/>
          </a:xfrm>
          <a:prstGeom prst="rect">
            <a:avLst/>
          </a:prstGeom>
          <a:noFill/>
        </p:spPr>
        <p:txBody>
          <a:bodyPr wrap="square">
            <a:spAutoFit/>
          </a:bodyPr>
          <a:lstStyle/>
          <a:p>
            <a:r>
              <a:rPr lang="en-US" sz="1800" dirty="0">
                <a:solidFill>
                  <a:srgbClr val="2A2742"/>
                </a:solidFill>
                <a:latin typeface="Arimo" pitchFamily="34" charset="0"/>
                <a:ea typeface="Arimo" pitchFamily="34" charset="-122"/>
                <a:cs typeface="Arimo" pitchFamily="34" charset="-120"/>
              </a:rPr>
              <a:t>Mitigation strategies involve transparent consent forms, robust deep learning models, and efficient location detection.</a:t>
            </a:r>
            <a:endParaRPr lang="en-CM" dirty="0"/>
          </a:p>
        </p:txBody>
      </p:sp>
      <p:sp>
        <p:nvSpPr>
          <p:cNvPr id="10" name="TextBox 9">
            <a:extLst>
              <a:ext uri="{FF2B5EF4-FFF2-40B4-BE49-F238E27FC236}">
                <a16:creationId xmlns:a16="http://schemas.microsoft.com/office/drawing/2014/main" id="{15B503AA-181D-74E4-8A78-0C6637A7D66F}"/>
              </a:ext>
            </a:extLst>
          </p:cNvPr>
          <p:cNvSpPr txBox="1"/>
          <p:nvPr/>
        </p:nvSpPr>
        <p:spPr>
          <a:xfrm>
            <a:off x="1414732" y="2259893"/>
            <a:ext cx="4125200" cy="523220"/>
          </a:xfrm>
          <a:prstGeom prst="rect">
            <a:avLst/>
          </a:prstGeom>
          <a:noFill/>
        </p:spPr>
        <p:txBody>
          <a:bodyPr wrap="square">
            <a:spAutoFit/>
          </a:bodyPr>
          <a:lstStyle/>
          <a:p>
            <a:r>
              <a:rPr lang="en-US" sz="2800" b="1" dirty="0">
                <a:solidFill>
                  <a:srgbClr val="231971"/>
                </a:solidFill>
                <a:effectLst/>
                <a:ea typeface="Calibri" panose="020F0502020204030204" pitchFamily="34" charset="0"/>
              </a:rPr>
              <a:t>Privacy (Biometric &amp; GPS) </a:t>
            </a:r>
            <a:endParaRPr lang="en-CM" sz="2800" dirty="0">
              <a:solidFill>
                <a:srgbClr val="231971"/>
              </a:solidFill>
            </a:endParaRPr>
          </a:p>
        </p:txBody>
      </p:sp>
      <p:sp>
        <p:nvSpPr>
          <p:cNvPr id="12" name="TextBox 11">
            <a:extLst>
              <a:ext uri="{FF2B5EF4-FFF2-40B4-BE49-F238E27FC236}">
                <a16:creationId xmlns:a16="http://schemas.microsoft.com/office/drawing/2014/main" id="{D15D4B7A-0A45-1A58-91DF-CE427E946FCE}"/>
              </a:ext>
            </a:extLst>
          </p:cNvPr>
          <p:cNvSpPr txBox="1"/>
          <p:nvPr/>
        </p:nvSpPr>
        <p:spPr>
          <a:xfrm>
            <a:off x="2040589" y="2783113"/>
            <a:ext cx="5774944" cy="2123658"/>
          </a:xfrm>
          <a:prstGeom prst="rect">
            <a:avLst/>
          </a:prstGeom>
          <a:noFill/>
        </p:spPr>
        <p:txBody>
          <a:bodyPr wrap="square">
            <a:spAutoFit/>
          </a:bodyPr>
          <a:lstStyle/>
          <a:p>
            <a:r>
              <a:rPr lang="en-US" sz="2200" dirty="0">
                <a:solidFill>
                  <a:srgbClr val="231971"/>
                </a:solidFill>
                <a:effectLst/>
                <a:latin typeface="Times New Roman" panose="02020603050405020304" pitchFamily="18" charset="0"/>
                <a:ea typeface="Calibri" panose="020F0502020204030204" pitchFamily="34" charset="0"/>
              </a:rPr>
              <a:t>- Store all facial data in encrypted format using AES-256. </a:t>
            </a:r>
            <a:br>
              <a:rPr lang="en-US" sz="2200" dirty="0">
                <a:solidFill>
                  <a:srgbClr val="231971"/>
                </a:solidFill>
                <a:effectLst/>
                <a:latin typeface="Times New Roman" panose="02020603050405020304" pitchFamily="18" charset="0"/>
                <a:ea typeface="Calibri" panose="020F0502020204030204" pitchFamily="34" charset="0"/>
              </a:rPr>
            </a:br>
            <a:r>
              <a:rPr lang="en-US" sz="2200" dirty="0">
                <a:solidFill>
                  <a:srgbClr val="231971"/>
                </a:solidFill>
                <a:effectLst/>
                <a:latin typeface="Times New Roman" panose="02020603050405020304" pitchFamily="18" charset="0"/>
                <a:ea typeface="Calibri" panose="020F0502020204030204" pitchFamily="34" charset="0"/>
              </a:rPr>
              <a:t>- Include transparent consent forms during registration. </a:t>
            </a:r>
            <a:br>
              <a:rPr lang="en-US" sz="2200" dirty="0">
                <a:solidFill>
                  <a:srgbClr val="231971"/>
                </a:solidFill>
                <a:effectLst/>
                <a:latin typeface="Times New Roman" panose="02020603050405020304" pitchFamily="18" charset="0"/>
                <a:ea typeface="Calibri" panose="020F0502020204030204" pitchFamily="34" charset="0"/>
              </a:rPr>
            </a:br>
            <a:r>
              <a:rPr lang="en-US" sz="2200" dirty="0">
                <a:solidFill>
                  <a:srgbClr val="231971"/>
                </a:solidFill>
                <a:effectLst/>
                <a:latin typeface="Times New Roman" panose="02020603050405020304" pitchFamily="18" charset="0"/>
                <a:ea typeface="Calibri" panose="020F0502020204030204" pitchFamily="34" charset="0"/>
              </a:rPr>
              <a:t>- Clearly explain when and how location data is used (e.g., only during class check-in).</a:t>
            </a:r>
            <a:endParaRPr lang="en-CM" sz="2200" dirty="0">
              <a:solidFill>
                <a:srgbClr val="231971"/>
              </a:solidFill>
            </a:endParaRPr>
          </a:p>
        </p:txBody>
      </p:sp>
      <p:sp>
        <p:nvSpPr>
          <p:cNvPr id="14" name="TextBox 13">
            <a:extLst>
              <a:ext uri="{FF2B5EF4-FFF2-40B4-BE49-F238E27FC236}">
                <a16:creationId xmlns:a16="http://schemas.microsoft.com/office/drawing/2014/main" id="{7A14A8E6-2B3E-64FE-A687-13014A60DF97}"/>
              </a:ext>
            </a:extLst>
          </p:cNvPr>
          <p:cNvSpPr txBox="1"/>
          <p:nvPr/>
        </p:nvSpPr>
        <p:spPr>
          <a:xfrm>
            <a:off x="1414732" y="4968806"/>
            <a:ext cx="4589253" cy="523220"/>
          </a:xfrm>
          <a:prstGeom prst="rect">
            <a:avLst/>
          </a:prstGeom>
          <a:noFill/>
        </p:spPr>
        <p:txBody>
          <a:bodyPr wrap="square">
            <a:spAutoFit/>
          </a:bodyPr>
          <a:lstStyle/>
          <a:p>
            <a:r>
              <a:rPr lang="en-US" sz="2800" b="1" dirty="0">
                <a:solidFill>
                  <a:srgbClr val="231971"/>
                </a:solidFill>
                <a:effectLst/>
                <a:ea typeface="Calibri" panose="020F0502020204030204" pitchFamily="34" charset="0"/>
              </a:rPr>
              <a:t>Accuracy of Face Recognition</a:t>
            </a:r>
            <a:endParaRPr lang="en-CM" sz="2800" dirty="0">
              <a:solidFill>
                <a:srgbClr val="231971"/>
              </a:solidFill>
            </a:endParaRPr>
          </a:p>
        </p:txBody>
      </p:sp>
      <p:sp>
        <p:nvSpPr>
          <p:cNvPr id="16" name="TextBox 15">
            <a:extLst>
              <a:ext uri="{FF2B5EF4-FFF2-40B4-BE49-F238E27FC236}">
                <a16:creationId xmlns:a16="http://schemas.microsoft.com/office/drawing/2014/main" id="{433693C1-C238-708C-06C3-D4DC2A17DA94}"/>
              </a:ext>
            </a:extLst>
          </p:cNvPr>
          <p:cNvSpPr txBox="1"/>
          <p:nvPr/>
        </p:nvSpPr>
        <p:spPr>
          <a:xfrm>
            <a:off x="1802921" y="5492026"/>
            <a:ext cx="5650302" cy="1446550"/>
          </a:xfrm>
          <a:prstGeom prst="rect">
            <a:avLst/>
          </a:prstGeom>
          <a:noFill/>
        </p:spPr>
        <p:txBody>
          <a:bodyPr wrap="square">
            <a:spAutoFit/>
          </a:bodyPr>
          <a:lstStyle/>
          <a:p>
            <a:pPr marL="285750" indent="-285750">
              <a:buFontTx/>
              <a:buChar char="-"/>
            </a:pPr>
            <a:r>
              <a:rPr lang="en-US" sz="2200" dirty="0">
                <a:solidFill>
                  <a:srgbClr val="231971"/>
                </a:solidFill>
                <a:effectLst/>
                <a:latin typeface="Times New Roman" panose="02020603050405020304" pitchFamily="18" charset="0"/>
                <a:ea typeface="Calibri" panose="020F0502020204030204" pitchFamily="34" charset="0"/>
              </a:rPr>
              <a:t>Use robust deep learning models (e.g., using TensorFlow + OpenCV). </a:t>
            </a:r>
          </a:p>
          <a:p>
            <a:pPr marL="285750" indent="-285750">
              <a:buFontTx/>
              <a:buChar char="-"/>
            </a:pPr>
            <a:r>
              <a:rPr lang="en-US" sz="2200" dirty="0">
                <a:solidFill>
                  <a:srgbClr val="231971"/>
                </a:solidFill>
                <a:effectLst/>
                <a:latin typeface="Times New Roman" panose="02020603050405020304" pitchFamily="18" charset="0"/>
                <a:ea typeface="Calibri" panose="020F0502020204030204" pitchFamily="34" charset="0"/>
              </a:rPr>
              <a:t>- Include fallback mechanisms (e.g., manual verification or secondary checks).</a:t>
            </a:r>
            <a:endParaRPr lang="en-CM" sz="2200" dirty="0">
              <a:solidFill>
                <a:srgbClr val="231971"/>
              </a:solidFill>
            </a:endParaRPr>
          </a:p>
        </p:txBody>
      </p:sp>
      <p:sp>
        <p:nvSpPr>
          <p:cNvPr id="18" name="TextBox 17">
            <a:extLst>
              <a:ext uri="{FF2B5EF4-FFF2-40B4-BE49-F238E27FC236}">
                <a16:creationId xmlns:a16="http://schemas.microsoft.com/office/drawing/2014/main" id="{3BC79D10-8120-AB11-AF10-812583090E7A}"/>
              </a:ext>
            </a:extLst>
          </p:cNvPr>
          <p:cNvSpPr txBox="1"/>
          <p:nvPr/>
        </p:nvSpPr>
        <p:spPr>
          <a:xfrm>
            <a:off x="8441390" y="2339427"/>
            <a:ext cx="3290535" cy="523220"/>
          </a:xfrm>
          <a:prstGeom prst="rect">
            <a:avLst/>
          </a:prstGeom>
          <a:noFill/>
        </p:spPr>
        <p:txBody>
          <a:bodyPr wrap="square">
            <a:spAutoFit/>
          </a:bodyPr>
          <a:lstStyle/>
          <a:p>
            <a:r>
              <a:rPr lang="en-US" sz="2800" b="1" dirty="0">
                <a:solidFill>
                  <a:srgbClr val="231971"/>
                </a:solidFill>
                <a:effectLst/>
                <a:ea typeface="Calibri" panose="020F0502020204030204" pitchFamily="34" charset="0"/>
              </a:rPr>
              <a:t>Battery/Data Usage</a:t>
            </a:r>
            <a:endParaRPr lang="en-CM" sz="2800" dirty="0">
              <a:solidFill>
                <a:srgbClr val="231971"/>
              </a:solidFill>
            </a:endParaRPr>
          </a:p>
        </p:txBody>
      </p:sp>
      <p:sp>
        <p:nvSpPr>
          <p:cNvPr id="22" name="TextBox 21">
            <a:extLst>
              <a:ext uri="{FF2B5EF4-FFF2-40B4-BE49-F238E27FC236}">
                <a16:creationId xmlns:a16="http://schemas.microsoft.com/office/drawing/2014/main" id="{2FFF653D-C9EB-C9C7-B872-A77E2832BA9B}"/>
              </a:ext>
            </a:extLst>
          </p:cNvPr>
          <p:cNvSpPr txBox="1"/>
          <p:nvPr/>
        </p:nvSpPr>
        <p:spPr>
          <a:xfrm>
            <a:off x="9045239" y="3042021"/>
            <a:ext cx="5028312" cy="1446550"/>
          </a:xfrm>
          <a:prstGeom prst="rect">
            <a:avLst/>
          </a:prstGeom>
          <a:noFill/>
        </p:spPr>
        <p:txBody>
          <a:bodyPr wrap="square">
            <a:spAutoFit/>
          </a:bodyPr>
          <a:lstStyle/>
          <a:p>
            <a:r>
              <a:rPr lang="en-US" sz="2200" dirty="0">
                <a:solidFill>
                  <a:srgbClr val="231971"/>
                </a:solidFill>
                <a:effectLst/>
                <a:latin typeface="Times New Roman" panose="02020603050405020304" pitchFamily="18" charset="0"/>
                <a:cs typeface="Times New Roman" panose="02020603050405020304" pitchFamily="18" charset="0"/>
              </a:rPr>
              <a:t>- Use Google’s Fused Location API for efficient location detection. </a:t>
            </a:r>
            <a:br>
              <a:rPr lang="en-US" sz="2200" dirty="0">
                <a:solidFill>
                  <a:srgbClr val="231971"/>
                </a:solidFill>
                <a:effectLst/>
                <a:latin typeface="Times New Roman" panose="02020603050405020304" pitchFamily="18" charset="0"/>
                <a:cs typeface="Times New Roman" panose="02020603050405020304" pitchFamily="18" charset="0"/>
              </a:rPr>
            </a:br>
            <a:r>
              <a:rPr lang="en-US" sz="2200" dirty="0">
                <a:solidFill>
                  <a:srgbClr val="231971"/>
                </a:solidFill>
                <a:effectLst/>
                <a:latin typeface="Times New Roman" panose="02020603050405020304" pitchFamily="18" charset="0"/>
                <a:cs typeface="Times New Roman" panose="02020603050405020304" pitchFamily="18" charset="0"/>
              </a:rPr>
              <a:t>- Allow </a:t>
            </a:r>
            <a:r>
              <a:rPr lang="en-US" sz="2200" dirty="0">
                <a:solidFill>
                  <a:srgbClr val="231971"/>
                </a:solidFill>
                <a:latin typeface="Times New Roman" panose="02020603050405020304" pitchFamily="18" charset="0"/>
                <a:cs typeface="Times New Roman" panose="02020603050405020304" pitchFamily="18" charset="0"/>
              </a:rPr>
              <a:t>offline check-in with delayed syncing when online</a:t>
            </a:r>
            <a:endParaRPr lang="en-CM"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376142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297562" y="0"/>
            <a:ext cx="5486400" cy="8229600"/>
          </a:xfrm>
          <a:prstGeom prst="rect">
            <a:avLst/>
          </a:prstGeom>
        </p:spPr>
      </p:pic>
      <p:sp>
        <p:nvSpPr>
          <p:cNvPr id="3" name="Text 0"/>
          <p:cNvSpPr/>
          <p:nvPr/>
        </p:nvSpPr>
        <p:spPr>
          <a:xfrm>
            <a:off x="793790" y="2147173"/>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Conclusion: Building a User-Driven System</a:t>
            </a:r>
            <a:endParaRPr lang="en-US" sz="4450" dirty="0"/>
          </a:p>
        </p:txBody>
      </p:sp>
      <p:sp>
        <p:nvSpPr>
          <p:cNvPr id="4" name="Text 1"/>
          <p:cNvSpPr/>
          <p:nvPr/>
        </p:nvSpPr>
        <p:spPr>
          <a:xfrm>
            <a:off x="793790" y="3904893"/>
            <a:ext cx="7556421" cy="2177415"/>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The success of any system hinges on aligning with user needs. Our comprehensive requirement gathering process has deeply understood stakeholder expectations and pain points. By investing in structured data collection and meticulous data cleaning, we ensured decision-making was based on reliable information. This report serves as the cornerstone for a smart, scalable, and context-aware attendance solution.</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89" y="972755"/>
            <a:ext cx="13042821" cy="1417558"/>
          </a:xfrm>
          <a:prstGeom prst="rect">
            <a:avLst/>
          </a:prstGeom>
          <a:noFill/>
          <a:ln/>
        </p:spPr>
        <p:txBody>
          <a:bodyPr wrap="square" lIns="0" tIns="0" rIns="0" bIns="0" rtlCol="0" anchor="t"/>
          <a:lstStyle/>
          <a:p>
            <a:pPr marL="0" indent="0" algn="l">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Stakeholder Identification: Ensuring Comprehensive Requirements</a:t>
            </a:r>
            <a:endParaRPr lang="en-US" sz="4450" dirty="0"/>
          </a:p>
        </p:txBody>
      </p:sp>
      <p:sp>
        <p:nvSpPr>
          <p:cNvPr id="3" name="Text 1"/>
          <p:cNvSpPr/>
          <p:nvPr/>
        </p:nvSpPr>
        <p:spPr>
          <a:xfrm>
            <a:off x="793790" y="2815815"/>
            <a:ext cx="3053120" cy="354330"/>
          </a:xfrm>
          <a:prstGeom prst="rect">
            <a:avLst/>
          </a:prstGeom>
          <a:noFill/>
          <a:ln/>
        </p:spPr>
        <p:txBody>
          <a:bodyPr wrap="none" lIns="0" tIns="0" rIns="0" bIns="0" rtlCol="0" anchor="t"/>
          <a:lstStyle/>
          <a:p>
            <a:pPr marL="0" indent="0" algn="l">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Identifying Key Players</a:t>
            </a:r>
            <a:endParaRPr lang="en-US" sz="2200" dirty="0"/>
          </a:p>
        </p:txBody>
      </p:sp>
      <p:sp>
        <p:nvSpPr>
          <p:cNvPr id="4" name="Text 2"/>
          <p:cNvSpPr/>
          <p:nvPr/>
        </p:nvSpPr>
        <p:spPr>
          <a:xfrm>
            <a:off x="546364" y="3575196"/>
            <a:ext cx="6244709" cy="1814513"/>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Stakeholder identification is critical in software development. A stakeholder is anyone with an interest, influence, or investment in the application's outcome. Identifying the right stakeholders ensures alignment with user needs, business goals, technical constraints, and regulatory compliance.</a:t>
            </a:r>
            <a:endParaRPr lang="en-US" sz="1750" dirty="0"/>
          </a:p>
        </p:txBody>
      </p:sp>
      <p:sp>
        <p:nvSpPr>
          <p:cNvPr id="5" name="Text 3"/>
          <p:cNvSpPr/>
          <p:nvPr/>
        </p:nvSpPr>
        <p:spPr>
          <a:xfrm>
            <a:off x="8406345" y="262842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Importance</a:t>
            </a:r>
            <a:endParaRPr lang="en-US" sz="2200" dirty="0"/>
          </a:p>
        </p:txBody>
      </p:sp>
      <p:sp>
        <p:nvSpPr>
          <p:cNvPr id="6" name="Text 4"/>
          <p:cNvSpPr/>
          <p:nvPr/>
        </p:nvSpPr>
        <p:spPr>
          <a:xfrm>
            <a:off x="8003689" y="3295040"/>
            <a:ext cx="6244709" cy="1814513"/>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Identifying stakeholders ensures comprehensive and accurate requirements collection, reduces project failure risks, addresses concerns proactively, and considers all perspectives in decision-making, leading to higher acceptance and satisfaction.</a:t>
            </a:r>
            <a:endParaRPr lang="en-US" sz="1750" dirty="0"/>
          </a:p>
        </p:txBody>
      </p:sp>
      <p:sp>
        <p:nvSpPr>
          <p:cNvPr id="7" name="Text 2">
            <a:extLst>
              <a:ext uri="{FF2B5EF4-FFF2-40B4-BE49-F238E27FC236}">
                <a16:creationId xmlns:a16="http://schemas.microsoft.com/office/drawing/2014/main" id="{D384877F-A871-4E77-9E54-118C78058C56}"/>
              </a:ext>
            </a:extLst>
          </p:cNvPr>
          <p:cNvSpPr/>
          <p:nvPr/>
        </p:nvSpPr>
        <p:spPr>
          <a:xfrm>
            <a:off x="3459635" y="6416594"/>
            <a:ext cx="12371294" cy="1266951"/>
          </a:xfrm>
          <a:prstGeom prst="rect">
            <a:avLst/>
          </a:prstGeom>
          <a:noFill/>
          <a:ln/>
        </p:spPr>
        <p:txBody>
          <a:bodyPr wrap="square" lIns="0" tIns="0" rIns="0" bIns="0" rtlCol="0" anchor="t"/>
          <a:lstStyle/>
          <a:p>
            <a:pPr marL="285750" lvl="0" indent="-285750">
              <a:buFont typeface="Wingdings" panose="05000000000000000000" pitchFamily="2" charset="2"/>
              <a:buChar char="v"/>
            </a:pPr>
            <a:r>
              <a:rPr lang="en-US" dirty="0">
                <a:solidFill>
                  <a:schemeClr val="tx2"/>
                </a:solidFill>
                <a:latin typeface="Arimo" panose="020B0604020202020204" charset="0"/>
                <a:ea typeface="Arimo" panose="020B0604020202020204" charset="0"/>
                <a:cs typeface="Arimo" panose="020B0604020202020204" charset="0"/>
              </a:rPr>
              <a:t>Is affected by the project or application.</a:t>
            </a:r>
          </a:p>
          <a:p>
            <a:pPr marL="285750" lvl="0" indent="-285750">
              <a:buFont typeface="Wingdings" panose="05000000000000000000" pitchFamily="2" charset="2"/>
              <a:buChar char="v"/>
            </a:pPr>
            <a:r>
              <a:rPr lang="en-US" dirty="0">
                <a:solidFill>
                  <a:schemeClr val="tx2"/>
                </a:solidFill>
                <a:latin typeface="Arimo" panose="020B0604020202020204" charset="0"/>
                <a:ea typeface="Arimo" panose="020B0604020202020204" charset="0"/>
                <a:cs typeface="Arimo" panose="020B0604020202020204" charset="0"/>
              </a:rPr>
              <a:t>Has influence over the project (positively or negatively).</a:t>
            </a:r>
          </a:p>
          <a:p>
            <a:pPr marL="285750" lvl="0" indent="-285750">
              <a:buFont typeface="Wingdings" panose="05000000000000000000" pitchFamily="2" charset="2"/>
              <a:buChar char="v"/>
            </a:pPr>
            <a:r>
              <a:rPr lang="en-US" dirty="0">
                <a:solidFill>
                  <a:schemeClr val="tx2"/>
                </a:solidFill>
                <a:latin typeface="Arimo" panose="020B0604020202020204" charset="0"/>
                <a:ea typeface="Arimo" panose="020B0604020202020204" charset="0"/>
                <a:cs typeface="Arimo" panose="020B0604020202020204" charset="0"/>
              </a:rPr>
              <a:t>Provides resources for the project (time, money, technical input).</a:t>
            </a:r>
          </a:p>
          <a:p>
            <a:pPr marL="285750" lvl="0" indent="-285750">
              <a:buFont typeface="Wingdings" panose="05000000000000000000" pitchFamily="2" charset="2"/>
              <a:buChar char="v"/>
            </a:pPr>
            <a:r>
              <a:rPr lang="en-US" dirty="0">
                <a:solidFill>
                  <a:schemeClr val="tx2"/>
                </a:solidFill>
                <a:latin typeface="Arimo" panose="020B0604020202020204" charset="0"/>
                <a:ea typeface="Arimo" panose="020B0604020202020204" charset="0"/>
                <a:cs typeface="Arimo" panose="020B0604020202020204" charset="0"/>
              </a:rPr>
              <a:t>Uses or interact with the final product</a:t>
            </a:r>
          </a:p>
          <a:p>
            <a:pPr marL="285750" indent="-285750" algn="l">
              <a:lnSpc>
                <a:spcPts val="2850"/>
              </a:lnSpc>
              <a:buFont typeface="Wingdings" panose="05000000000000000000" pitchFamily="2" charset="2"/>
              <a:buChar char="v"/>
            </a:pPr>
            <a:endParaRPr lang="en-US" sz="1750" dirty="0">
              <a:solidFill>
                <a:schemeClr val="tx2"/>
              </a:solidFill>
              <a:latin typeface="Arimo" panose="020B0604020202020204" charset="0"/>
              <a:ea typeface="Arimo" panose="020B0604020202020204" charset="0"/>
              <a:cs typeface="Arimo" panose="020B0604020202020204" charset="0"/>
            </a:endParaRPr>
          </a:p>
        </p:txBody>
      </p:sp>
      <p:sp>
        <p:nvSpPr>
          <p:cNvPr id="8" name="Text 1">
            <a:extLst>
              <a:ext uri="{FF2B5EF4-FFF2-40B4-BE49-F238E27FC236}">
                <a16:creationId xmlns:a16="http://schemas.microsoft.com/office/drawing/2014/main" id="{98CF7F64-688B-4C5A-B4ED-0B595D697EE2}"/>
              </a:ext>
            </a:extLst>
          </p:cNvPr>
          <p:cNvSpPr/>
          <p:nvPr/>
        </p:nvSpPr>
        <p:spPr>
          <a:xfrm>
            <a:off x="4203963" y="5636762"/>
            <a:ext cx="4004121" cy="405051"/>
          </a:xfrm>
          <a:prstGeom prst="rect">
            <a:avLst/>
          </a:prstGeom>
          <a:noFill/>
          <a:ln/>
        </p:spPr>
        <p:txBody>
          <a:bodyPr wrap="none" lIns="0" tIns="0" rIns="0" bIns="0" rtlCol="0" anchor="t"/>
          <a:lstStyle/>
          <a:p>
            <a:pPr marL="0" indent="0" algn="l">
              <a:lnSpc>
                <a:spcPts val="2750"/>
              </a:lnSpc>
              <a:buNone/>
            </a:pPr>
            <a:r>
              <a:rPr lang="en-US" sz="2200" b="1" dirty="0">
                <a:solidFill>
                  <a:srgbClr val="231971"/>
                </a:solidFill>
                <a:latin typeface="Outfit Extra Bold" pitchFamily="34" charset="0"/>
              </a:rPr>
              <a:t>A stakeholder is someone who:</a:t>
            </a:r>
            <a:endParaRPr lang="en-US" sz="2200" dirty="0"/>
          </a:p>
        </p:txBody>
      </p:sp>
      <p:sp>
        <p:nvSpPr>
          <p:cNvPr id="9" name="Shape 1">
            <a:extLst>
              <a:ext uri="{FF2B5EF4-FFF2-40B4-BE49-F238E27FC236}">
                <a16:creationId xmlns:a16="http://schemas.microsoft.com/office/drawing/2014/main" id="{E24F7023-5FA9-4F64-95A9-DB35A1077AF7}"/>
              </a:ext>
            </a:extLst>
          </p:cNvPr>
          <p:cNvSpPr/>
          <p:nvPr/>
        </p:nvSpPr>
        <p:spPr>
          <a:xfrm>
            <a:off x="12439423" y="7649039"/>
            <a:ext cx="2173724" cy="546054"/>
          </a:xfrm>
          <a:prstGeom prst="roundRect">
            <a:avLst>
              <a:gd name="adj" fmla="val 5705"/>
            </a:avLst>
          </a:prstGeom>
          <a:solidFill>
            <a:srgbClr val="EEEEF3"/>
          </a:solidFill>
          <a:ln w="7620">
            <a:solidFill>
              <a:srgbClr val="EEEEF4"/>
            </a:solidFill>
            <a:prstDash val="solid"/>
          </a:ln>
        </p:spPr>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4" name="Shape 1"/>
          <p:cNvSpPr/>
          <p:nvPr/>
        </p:nvSpPr>
        <p:spPr>
          <a:xfrm>
            <a:off x="694015" y="3082409"/>
            <a:ext cx="446127" cy="446127"/>
          </a:xfrm>
          <a:prstGeom prst="roundRect">
            <a:avLst>
              <a:gd name="adj" fmla="val 18670"/>
            </a:avLst>
          </a:prstGeom>
          <a:solidFill>
            <a:srgbClr val="E9E6FA"/>
          </a:solidFill>
          <a:ln w="7620">
            <a:solidFill>
              <a:srgbClr val="BDB8DF"/>
            </a:solidFill>
            <a:prstDash val="solid"/>
          </a:ln>
        </p:spPr>
      </p:sp>
      <p:sp>
        <p:nvSpPr>
          <p:cNvPr id="6" name="Text 3"/>
          <p:cNvSpPr/>
          <p:nvPr/>
        </p:nvSpPr>
        <p:spPr>
          <a:xfrm>
            <a:off x="1338382" y="3082409"/>
            <a:ext cx="3078097" cy="619601"/>
          </a:xfrm>
          <a:prstGeom prst="rect">
            <a:avLst/>
          </a:prstGeom>
          <a:noFill/>
          <a:ln/>
        </p:spPr>
        <p:txBody>
          <a:bodyPr wrap="square" lIns="0" tIns="0" rIns="0" bIns="0" rtlCol="0" anchor="t"/>
          <a:lstStyle/>
          <a:p>
            <a:pPr marL="0" indent="0" algn="l">
              <a:lnSpc>
                <a:spcPts val="2400"/>
              </a:lnSpc>
              <a:buNone/>
            </a:pPr>
            <a:r>
              <a:rPr lang="en-US" sz="1950" b="1" dirty="0">
                <a:solidFill>
                  <a:srgbClr val="2A2742"/>
                </a:solidFill>
                <a:latin typeface="Outfit Extra Bold" pitchFamily="34" charset="0"/>
                <a:ea typeface="Outfit Extra Bold" pitchFamily="34" charset="-122"/>
                <a:cs typeface="Outfit Extra Bold" pitchFamily="34" charset="-120"/>
              </a:rPr>
              <a:t>Stakeholder identification process</a:t>
            </a:r>
            <a:endParaRPr lang="en-US" sz="1950" dirty="0"/>
          </a:p>
        </p:txBody>
      </p:sp>
      <p:sp>
        <p:nvSpPr>
          <p:cNvPr id="7" name="Text 4"/>
          <p:cNvSpPr/>
          <p:nvPr/>
        </p:nvSpPr>
        <p:spPr>
          <a:xfrm>
            <a:off x="1207626" y="3584630"/>
            <a:ext cx="3134558" cy="2221111"/>
          </a:xfrm>
          <a:prstGeom prst="rect">
            <a:avLst/>
          </a:prstGeom>
          <a:noFill/>
          <a:ln/>
        </p:spPr>
        <p:txBody>
          <a:bodyPr wrap="square" lIns="0" tIns="0" rIns="0" bIns="0" rtlCol="0" anchor="t"/>
          <a:lstStyle/>
          <a:p>
            <a:pPr lvl="0"/>
            <a:endParaRPr lang="en-US" sz="1550" dirty="0">
              <a:latin typeface="Arimo" panose="020B0604020202020204" charset="0"/>
              <a:ea typeface="Arimo" panose="020B0604020202020204" charset="0"/>
              <a:cs typeface="Arimo" panose="020B0604020202020204" charset="0"/>
            </a:endParaRPr>
          </a:p>
          <a:p>
            <a:pPr lvl="0"/>
            <a:r>
              <a:rPr lang="en-US" sz="1550" dirty="0">
                <a:latin typeface="Arimo" panose="020B0604020202020204" charset="0"/>
                <a:ea typeface="Arimo" panose="020B0604020202020204" charset="0"/>
                <a:cs typeface="Arimo" panose="020B0604020202020204" charset="0"/>
              </a:rPr>
              <a:t>1.   Analyzing the project scope.</a:t>
            </a:r>
          </a:p>
          <a:p>
            <a:pPr lvl="0"/>
            <a:endParaRPr lang="en-US" sz="1550" dirty="0">
              <a:latin typeface="Arimo" panose="020B0604020202020204" charset="0"/>
              <a:ea typeface="Arimo" panose="020B0604020202020204" charset="0"/>
              <a:cs typeface="Arimo" panose="020B0604020202020204" charset="0"/>
            </a:endParaRPr>
          </a:p>
          <a:p>
            <a:pPr lvl="0"/>
            <a:r>
              <a:rPr lang="en-US" sz="1550" dirty="0">
                <a:latin typeface="Arimo" panose="020B0604020202020204" charset="0"/>
                <a:ea typeface="Arimo" panose="020B0604020202020204" charset="0"/>
                <a:cs typeface="Arimo" panose="020B0604020202020204" charset="0"/>
              </a:rPr>
              <a:t>2.   Listing potential stakeholders</a:t>
            </a:r>
          </a:p>
          <a:p>
            <a:pPr lvl="0"/>
            <a:endParaRPr lang="en-US" sz="1550" dirty="0">
              <a:latin typeface="Arimo" panose="020B0604020202020204" charset="0"/>
              <a:ea typeface="Arimo" panose="020B0604020202020204" charset="0"/>
              <a:cs typeface="Arimo" panose="020B0604020202020204" charset="0"/>
            </a:endParaRPr>
          </a:p>
          <a:p>
            <a:pPr lvl="0"/>
            <a:r>
              <a:rPr lang="en-US" sz="1550" dirty="0">
                <a:latin typeface="Arimo" panose="020B0604020202020204" charset="0"/>
                <a:ea typeface="Arimo" panose="020B0604020202020204" charset="0"/>
                <a:cs typeface="Arimo" panose="020B0604020202020204" charset="0"/>
              </a:rPr>
              <a:t>3. Categorizing stakeholders</a:t>
            </a:r>
          </a:p>
          <a:p>
            <a:pPr lvl="0"/>
            <a:r>
              <a:rPr lang="en-US" sz="1550" dirty="0">
                <a:latin typeface="Arimo" panose="020B0604020202020204" charset="0"/>
                <a:ea typeface="Arimo" panose="020B0604020202020204" charset="0"/>
                <a:cs typeface="Arimo" panose="020B0604020202020204" charset="0"/>
              </a:rPr>
              <a:t> Engaging with stakeholders</a:t>
            </a:r>
          </a:p>
        </p:txBody>
      </p:sp>
      <p:sp>
        <p:nvSpPr>
          <p:cNvPr id="8" name="Shape 5"/>
          <p:cNvSpPr/>
          <p:nvPr/>
        </p:nvSpPr>
        <p:spPr>
          <a:xfrm>
            <a:off x="4671179" y="3082409"/>
            <a:ext cx="446127" cy="446127"/>
          </a:xfrm>
          <a:prstGeom prst="roundRect">
            <a:avLst>
              <a:gd name="adj" fmla="val 18670"/>
            </a:avLst>
          </a:prstGeom>
          <a:solidFill>
            <a:srgbClr val="E9E6FA"/>
          </a:solidFill>
          <a:ln w="7620">
            <a:solidFill>
              <a:srgbClr val="BDB8DF"/>
            </a:solidFill>
            <a:prstDash val="solid"/>
          </a:ln>
        </p:spPr>
      </p:sp>
      <p:sp>
        <p:nvSpPr>
          <p:cNvPr id="10" name="Text 7"/>
          <p:cNvSpPr/>
          <p:nvPr/>
        </p:nvSpPr>
        <p:spPr>
          <a:xfrm>
            <a:off x="5315545" y="3082409"/>
            <a:ext cx="3134558" cy="309801"/>
          </a:xfrm>
          <a:prstGeom prst="rect">
            <a:avLst/>
          </a:prstGeom>
          <a:noFill/>
          <a:ln/>
        </p:spPr>
        <p:txBody>
          <a:bodyPr wrap="none" lIns="0" tIns="0" rIns="0" bIns="0" rtlCol="0" anchor="t"/>
          <a:lstStyle/>
          <a:p>
            <a:pPr marL="0" indent="0" algn="l">
              <a:lnSpc>
                <a:spcPts val="2400"/>
              </a:lnSpc>
              <a:buNone/>
            </a:pPr>
            <a:r>
              <a:rPr lang="en-US" sz="1950" b="1" dirty="0">
                <a:solidFill>
                  <a:srgbClr val="2A2742"/>
                </a:solidFill>
                <a:latin typeface="Outfit Extra Bold" pitchFamily="34" charset="0"/>
                <a:ea typeface="Outfit Extra Bold" pitchFamily="34" charset="-122"/>
                <a:cs typeface="Outfit Extra Bold" pitchFamily="34" charset="-120"/>
              </a:rPr>
              <a:t>tools and Techniques Used</a:t>
            </a:r>
            <a:endParaRPr lang="en-US" sz="1950" dirty="0"/>
          </a:p>
        </p:txBody>
      </p:sp>
      <p:sp>
        <p:nvSpPr>
          <p:cNvPr id="16" name="Text 10">
            <a:extLst>
              <a:ext uri="{FF2B5EF4-FFF2-40B4-BE49-F238E27FC236}">
                <a16:creationId xmlns:a16="http://schemas.microsoft.com/office/drawing/2014/main" id="{78A8E7D7-8667-4606-A85A-27B9E565D380}"/>
              </a:ext>
            </a:extLst>
          </p:cNvPr>
          <p:cNvSpPr/>
          <p:nvPr/>
        </p:nvSpPr>
        <p:spPr>
          <a:xfrm>
            <a:off x="4671180" y="3305414"/>
            <a:ext cx="4311456" cy="2620090"/>
          </a:xfrm>
          <a:prstGeom prst="rect">
            <a:avLst/>
          </a:prstGeom>
          <a:noFill/>
        </p:spPr>
        <p:txBody>
          <a:bodyPr wrap="square" lIns="0" tIns="0" rIns="0" bIns="0" rtlCol="0" anchor="t"/>
          <a:lstStyle/>
          <a:p>
            <a:endParaRPr lang="en-US" sz="1550" dirty="0">
              <a:latin typeface="Arimo" panose="020B0604020202020204" charset="0"/>
              <a:ea typeface="Arimo" panose="020B0604020202020204" charset="0"/>
              <a:cs typeface="Arimo" panose="020B0604020202020204" charset="0"/>
            </a:endParaRPr>
          </a:p>
          <a:p>
            <a:pPr marL="342900" indent="-342900">
              <a:buFont typeface="Wingdings" panose="05000000000000000000" pitchFamily="2" charset="2"/>
              <a:buChar char="v"/>
            </a:pPr>
            <a:endParaRPr lang="en-US" sz="1550" dirty="0">
              <a:latin typeface="Arimo" panose="020B0604020202020204" charset="0"/>
              <a:ea typeface="Arimo" panose="020B0604020202020204" charset="0"/>
              <a:cs typeface="Arimo" panose="020B0604020202020204" charset="0"/>
            </a:endParaRPr>
          </a:p>
          <a:p>
            <a:pPr marL="285750" lvl="0" indent="-285750">
              <a:buFont typeface="Wingdings" panose="05000000000000000000" pitchFamily="2" charset="2"/>
              <a:buChar char="v"/>
            </a:pPr>
            <a:r>
              <a:rPr lang="en-US" sz="1550" dirty="0">
                <a:latin typeface="Arimo" panose="020B0604020202020204" charset="0"/>
                <a:ea typeface="Arimo" panose="020B0604020202020204" charset="0"/>
                <a:cs typeface="Arimo" panose="020B0604020202020204" charset="0"/>
              </a:rPr>
              <a:t>Brainstorming sessions within our project team to list potential user groups.</a:t>
            </a:r>
          </a:p>
          <a:p>
            <a:pPr marL="285750" lvl="0" indent="-285750">
              <a:buFont typeface="Wingdings" panose="05000000000000000000" pitchFamily="2" charset="2"/>
              <a:buChar char="v"/>
            </a:pPr>
            <a:endParaRPr lang="en-US" sz="1550" dirty="0">
              <a:latin typeface="Arimo" panose="020B0604020202020204" charset="0"/>
              <a:ea typeface="Arimo" panose="020B0604020202020204" charset="0"/>
              <a:cs typeface="Arimo" panose="020B0604020202020204" charset="0"/>
            </a:endParaRPr>
          </a:p>
          <a:p>
            <a:pPr marL="285750" lvl="0" indent="-285750">
              <a:buFont typeface="Wingdings" panose="05000000000000000000" pitchFamily="2" charset="2"/>
              <a:buChar char="v"/>
            </a:pPr>
            <a:r>
              <a:rPr lang="en-US" sz="1550" dirty="0">
                <a:latin typeface="Arimo" panose="020B0604020202020204" charset="0"/>
                <a:ea typeface="Arimo" panose="020B0604020202020204" charset="0"/>
                <a:cs typeface="Arimo" panose="020B0604020202020204" charset="0"/>
              </a:rPr>
              <a:t>Stakeholder Mapping using the Power-Interest Grid to visualize and prioritize stakeholders.</a:t>
            </a:r>
          </a:p>
          <a:p>
            <a:pPr marL="285750" lvl="0" indent="-285750">
              <a:buFont typeface="Wingdings" panose="05000000000000000000" pitchFamily="2" charset="2"/>
              <a:buChar char="v"/>
            </a:pPr>
            <a:endParaRPr lang="en-US" sz="1550" dirty="0">
              <a:latin typeface="Arimo" panose="020B0604020202020204" charset="0"/>
              <a:ea typeface="Arimo" panose="020B0604020202020204" charset="0"/>
              <a:cs typeface="Arimo" panose="020B0604020202020204" charset="0"/>
            </a:endParaRPr>
          </a:p>
          <a:p>
            <a:pPr marL="285750" lvl="0" indent="-285750">
              <a:buFont typeface="Wingdings" panose="05000000000000000000" pitchFamily="2" charset="2"/>
              <a:buChar char="v"/>
            </a:pPr>
            <a:r>
              <a:rPr lang="en-US" sz="1550" dirty="0">
                <a:latin typeface="Arimo" panose="020B0604020202020204" charset="0"/>
                <a:ea typeface="Arimo" panose="020B0604020202020204" charset="0"/>
                <a:cs typeface="Arimo" panose="020B0604020202020204" charset="0"/>
              </a:rPr>
              <a:t>RACI Matrix to define the roles and responsibilities of different groups.</a:t>
            </a:r>
          </a:p>
        </p:txBody>
      </p:sp>
      <p:sp>
        <p:nvSpPr>
          <p:cNvPr id="17" name="Text 0">
            <a:extLst>
              <a:ext uri="{FF2B5EF4-FFF2-40B4-BE49-F238E27FC236}">
                <a16:creationId xmlns:a16="http://schemas.microsoft.com/office/drawing/2014/main" id="{14EDC5E9-FC88-48BF-9F7B-0BCA212F4C3C}"/>
              </a:ext>
            </a:extLst>
          </p:cNvPr>
          <p:cNvSpPr/>
          <p:nvPr/>
        </p:nvSpPr>
        <p:spPr>
          <a:xfrm>
            <a:off x="180605" y="549115"/>
            <a:ext cx="8802031" cy="2098732"/>
          </a:xfrm>
          <a:prstGeom prst="rect">
            <a:avLst/>
          </a:prstGeom>
          <a:noFill/>
          <a:ln/>
        </p:spPr>
        <p:txBody>
          <a:bodyPr wrap="square" lIns="0" tIns="0" rIns="0" bIns="0" rtlCol="0" anchor="t"/>
          <a:lstStyle/>
          <a:p>
            <a:pPr marL="0" indent="0" algn="l">
              <a:lnSpc>
                <a:spcPts val="5550"/>
              </a:lnSpc>
              <a:buNone/>
            </a:pPr>
            <a:r>
              <a:rPr lang="en-US" sz="3600" b="1" dirty="0">
                <a:solidFill>
                  <a:srgbClr val="231971"/>
                </a:solidFill>
                <a:latin typeface="Outfit Extra Bold" pitchFamily="34" charset="0"/>
                <a:ea typeface="Outfit Extra Bold" pitchFamily="34" charset="-122"/>
                <a:cs typeface="Outfit Extra Bold" pitchFamily="34" charset="-120"/>
              </a:rPr>
              <a:t>Stakeholder Identification: Ensuring Comprehensive Requirements</a:t>
            </a:r>
            <a:endParaRPr lang="en-US" sz="3600" dirty="0"/>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FB9A8C05-C396-4737-B1A7-A9AB038F897C}"/>
              </a:ext>
            </a:extLst>
          </p:cNvPr>
          <p:cNvGraphicFramePr>
            <a:graphicFrameLocks noGrp="1"/>
          </p:cNvGraphicFramePr>
          <p:nvPr>
            <p:extLst>
              <p:ext uri="{D42A27DB-BD31-4B8C-83A1-F6EECF244321}">
                <p14:modId xmlns:p14="http://schemas.microsoft.com/office/powerpoint/2010/main" val="3624339904"/>
              </p:ext>
            </p:extLst>
          </p:nvPr>
        </p:nvGraphicFramePr>
        <p:xfrm>
          <a:off x="290456" y="559398"/>
          <a:ext cx="8358692" cy="6831104"/>
        </p:xfrm>
        <a:graphic>
          <a:graphicData uri="http://schemas.openxmlformats.org/drawingml/2006/table">
            <a:tbl>
              <a:tblPr firstRow="1" firstCol="1" bandRow="1">
                <a:tableStyleId>{5C22544A-7EE6-4342-B048-85BDC9FD1C3A}</a:tableStyleId>
              </a:tblPr>
              <a:tblGrid>
                <a:gridCol w="2042360">
                  <a:extLst>
                    <a:ext uri="{9D8B030D-6E8A-4147-A177-3AD203B41FA5}">
                      <a16:colId xmlns:a16="http://schemas.microsoft.com/office/drawing/2014/main" val="1646051485"/>
                    </a:ext>
                  </a:extLst>
                </a:gridCol>
                <a:gridCol w="2105444">
                  <a:extLst>
                    <a:ext uri="{9D8B030D-6E8A-4147-A177-3AD203B41FA5}">
                      <a16:colId xmlns:a16="http://schemas.microsoft.com/office/drawing/2014/main" val="3992883000"/>
                    </a:ext>
                  </a:extLst>
                </a:gridCol>
                <a:gridCol w="2105444">
                  <a:extLst>
                    <a:ext uri="{9D8B030D-6E8A-4147-A177-3AD203B41FA5}">
                      <a16:colId xmlns:a16="http://schemas.microsoft.com/office/drawing/2014/main" val="1606333856"/>
                    </a:ext>
                  </a:extLst>
                </a:gridCol>
                <a:gridCol w="2105444">
                  <a:extLst>
                    <a:ext uri="{9D8B030D-6E8A-4147-A177-3AD203B41FA5}">
                      <a16:colId xmlns:a16="http://schemas.microsoft.com/office/drawing/2014/main" val="403748109"/>
                    </a:ext>
                  </a:extLst>
                </a:gridCol>
              </a:tblGrid>
              <a:tr h="468484">
                <a:tc>
                  <a:txBody>
                    <a:bodyPr/>
                    <a:lstStyle/>
                    <a:p>
                      <a:pPr marL="0" marR="0" algn="just">
                        <a:lnSpc>
                          <a:spcPct val="107000"/>
                        </a:lnSpc>
                        <a:spcBef>
                          <a:spcPts val="0"/>
                        </a:spcBef>
                        <a:spcAft>
                          <a:spcPts val="800"/>
                        </a:spcAft>
                      </a:pPr>
                      <a:r>
                        <a:rPr lang="en-US" sz="900">
                          <a:effectLst/>
                        </a:rPr>
                        <a:t>Stakeholder</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7061" marR="7061" marT="7061" marB="7061" anchor="ctr"/>
                </a:tc>
                <a:tc>
                  <a:txBody>
                    <a:bodyPr/>
                    <a:lstStyle/>
                    <a:p>
                      <a:pPr marL="0" marR="0" algn="just">
                        <a:lnSpc>
                          <a:spcPct val="107000"/>
                        </a:lnSpc>
                        <a:spcBef>
                          <a:spcPts val="0"/>
                        </a:spcBef>
                        <a:spcAft>
                          <a:spcPts val="800"/>
                        </a:spcAft>
                      </a:pPr>
                      <a:r>
                        <a:rPr lang="en-US" sz="900">
                          <a:effectLst/>
                        </a:rPr>
                        <a:t>Role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7061" marR="7061" marT="7061" marB="7061" anchor="ctr"/>
                </a:tc>
                <a:tc>
                  <a:txBody>
                    <a:bodyPr/>
                    <a:lstStyle/>
                    <a:p>
                      <a:pPr marL="0" marR="0" algn="just">
                        <a:lnSpc>
                          <a:spcPct val="107000"/>
                        </a:lnSpc>
                        <a:spcBef>
                          <a:spcPts val="0"/>
                        </a:spcBef>
                        <a:spcAft>
                          <a:spcPts val="800"/>
                        </a:spcAft>
                      </a:pPr>
                      <a:r>
                        <a:rPr lang="en-US" sz="900">
                          <a:effectLst/>
                        </a:rPr>
                        <a:t>Interest Level</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7061" marR="7061" marT="7061" marB="7061" anchor="ctr"/>
                </a:tc>
                <a:tc>
                  <a:txBody>
                    <a:bodyPr/>
                    <a:lstStyle/>
                    <a:p>
                      <a:pPr marL="0" marR="0" algn="just">
                        <a:lnSpc>
                          <a:spcPct val="107000"/>
                        </a:lnSpc>
                        <a:spcBef>
                          <a:spcPts val="0"/>
                        </a:spcBef>
                        <a:spcAft>
                          <a:spcPts val="800"/>
                        </a:spcAft>
                      </a:pPr>
                      <a:r>
                        <a:rPr lang="en-US" sz="900">
                          <a:effectLst/>
                        </a:rPr>
                        <a:t>Responsibilities/Concerns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7061" marR="7061" marT="7061" marB="7061" anchor="ctr"/>
                </a:tc>
                <a:extLst>
                  <a:ext uri="{0D108BD9-81ED-4DB2-BD59-A6C34878D82A}">
                    <a16:rowId xmlns:a16="http://schemas.microsoft.com/office/drawing/2014/main" val="346799317"/>
                  </a:ext>
                </a:extLst>
              </a:tr>
              <a:tr h="749110">
                <a:tc>
                  <a:txBody>
                    <a:bodyPr/>
                    <a:lstStyle/>
                    <a:p>
                      <a:pPr marL="0" marR="0" algn="just">
                        <a:lnSpc>
                          <a:spcPct val="107000"/>
                        </a:lnSpc>
                        <a:spcBef>
                          <a:spcPts val="0"/>
                        </a:spcBef>
                        <a:spcAft>
                          <a:spcPts val="800"/>
                        </a:spcAft>
                      </a:pPr>
                      <a:r>
                        <a:rPr lang="en-US" sz="900">
                          <a:effectLst/>
                        </a:rPr>
                        <a:t>Students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7061" marR="7061" marT="7061" marB="7061" anchor="ctr"/>
                </a:tc>
                <a:tc>
                  <a:txBody>
                    <a:bodyPr/>
                    <a:lstStyle/>
                    <a:p>
                      <a:pPr marL="0" marR="0" algn="just">
                        <a:lnSpc>
                          <a:spcPct val="107000"/>
                        </a:lnSpc>
                        <a:spcBef>
                          <a:spcPts val="0"/>
                        </a:spcBef>
                        <a:spcAft>
                          <a:spcPts val="800"/>
                        </a:spcAft>
                      </a:pPr>
                      <a:r>
                        <a:rPr lang="en-US" sz="900">
                          <a:effectLst/>
                        </a:rPr>
                        <a:t>End users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7061" marR="7061" marT="7061" marB="7061" anchor="ctr"/>
                </a:tc>
                <a:tc>
                  <a:txBody>
                    <a:bodyPr/>
                    <a:lstStyle/>
                    <a:p>
                      <a:pPr marL="0" marR="0" algn="just">
                        <a:lnSpc>
                          <a:spcPct val="107000"/>
                        </a:lnSpc>
                        <a:spcBef>
                          <a:spcPts val="0"/>
                        </a:spcBef>
                        <a:spcAft>
                          <a:spcPts val="800"/>
                        </a:spcAft>
                      </a:pPr>
                      <a:r>
                        <a:rPr lang="en-US" sz="900" dirty="0">
                          <a:effectLst/>
                        </a:rPr>
                        <a:t>High</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7061" marR="7061" marT="7061" marB="7061" anchor="ctr"/>
                </a:tc>
                <a:tc>
                  <a:txBody>
                    <a:bodyPr/>
                    <a:lstStyle/>
                    <a:p>
                      <a:pPr marL="0" marR="0" algn="just">
                        <a:lnSpc>
                          <a:spcPct val="107000"/>
                        </a:lnSpc>
                        <a:spcBef>
                          <a:spcPts val="0"/>
                        </a:spcBef>
                        <a:spcAft>
                          <a:spcPts val="800"/>
                        </a:spcAft>
                      </a:pPr>
                      <a:r>
                        <a:rPr lang="en-US" sz="900">
                          <a:effectLst/>
                        </a:rPr>
                        <a:t>Use the app to check in for classes; ensure face data is secure and app is easy to use.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7061" marR="7061" marT="7061" marB="7061" anchor="ctr"/>
                </a:tc>
                <a:extLst>
                  <a:ext uri="{0D108BD9-81ED-4DB2-BD59-A6C34878D82A}">
                    <a16:rowId xmlns:a16="http://schemas.microsoft.com/office/drawing/2014/main" val="239183872"/>
                  </a:ext>
                </a:extLst>
              </a:tr>
              <a:tr h="933980">
                <a:tc>
                  <a:txBody>
                    <a:bodyPr/>
                    <a:lstStyle/>
                    <a:p>
                      <a:pPr marL="0" marR="0" algn="just">
                        <a:lnSpc>
                          <a:spcPct val="107000"/>
                        </a:lnSpc>
                        <a:spcBef>
                          <a:spcPts val="0"/>
                        </a:spcBef>
                        <a:spcAft>
                          <a:spcPts val="800"/>
                        </a:spcAft>
                      </a:pPr>
                      <a:r>
                        <a:rPr lang="en-US" sz="900">
                          <a:effectLst/>
                        </a:rPr>
                        <a:t>Lecturers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7061" marR="7061" marT="7061" marB="7061" anchor="ctr"/>
                </a:tc>
                <a:tc>
                  <a:txBody>
                    <a:bodyPr/>
                    <a:lstStyle/>
                    <a:p>
                      <a:pPr marL="0" marR="0" algn="just">
                        <a:lnSpc>
                          <a:spcPct val="107000"/>
                        </a:lnSpc>
                        <a:spcBef>
                          <a:spcPts val="0"/>
                        </a:spcBef>
                        <a:spcAft>
                          <a:spcPts val="800"/>
                        </a:spcAft>
                      </a:pPr>
                      <a:r>
                        <a:rPr lang="en-US" sz="900">
                          <a:effectLst/>
                        </a:rPr>
                        <a:t>Secondary users and validators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7061" marR="7061" marT="7061" marB="7061" anchor="ctr"/>
                </a:tc>
                <a:tc>
                  <a:txBody>
                    <a:bodyPr/>
                    <a:lstStyle/>
                    <a:p>
                      <a:pPr marL="0" marR="0" algn="just">
                        <a:lnSpc>
                          <a:spcPct val="107000"/>
                        </a:lnSpc>
                        <a:spcBef>
                          <a:spcPts val="0"/>
                        </a:spcBef>
                        <a:spcAft>
                          <a:spcPts val="800"/>
                        </a:spcAft>
                      </a:pPr>
                      <a:r>
                        <a:rPr lang="en-US" sz="900">
                          <a:effectLst/>
                        </a:rPr>
                        <a:t>High</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7061" marR="7061" marT="7061" marB="7061" anchor="ctr"/>
                </a:tc>
                <a:tc>
                  <a:txBody>
                    <a:bodyPr/>
                    <a:lstStyle/>
                    <a:p>
                      <a:pPr marL="0" marR="0" algn="just">
                        <a:lnSpc>
                          <a:spcPct val="107000"/>
                        </a:lnSpc>
                        <a:spcBef>
                          <a:spcPts val="0"/>
                        </a:spcBef>
                        <a:spcAft>
                          <a:spcPts val="800"/>
                        </a:spcAft>
                      </a:pPr>
                      <a:r>
                        <a:rPr lang="en-US" sz="900">
                          <a:effectLst/>
                        </a:rPr>
                        <a:t>Monitor attendance records, validate unusual entries, and generate attendance reports.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7061" marR="7061" marT="7061" marB="7061" anchor="ctr"/>
                </a:tc>
                <a:extLst>
                  <a:ext uri="{0D108BD9-81ED-4DB2-BD59-A6C34878D82A}">
                    <a16:rowId xmlns:a16="http://schemas.microsoft.com/office/drawing/2014/main" val="3173415975"/>
                  </a:ext>
                </a:extLst>
              </a:tr>
              <a:tr h="933980">
                <a:tc>
                  <a:txBody>
                    <a:bodyPr/>
                    <a:lstStyle/>
                    <a:p>
                      <a:pPr marL="0" marR="0" algn="just">
                        <a:lnSpc>
                          <a:spcPct val="107000"/>
                        </a:lnSpc>
                        <a:spcBef>
                          <a:spcPts val="0"/>
                        </a:spcBef>
                        <a:spcAft>
                          <a:spcPts val="800"/>
                        </a:spcAft>
                      </a:pPr>
                      <a:r>
                        <a:rPr lang="en-US" sz="900">
                          <a:effectLst/>
                        </a:rPr>
                        <a:t>IT Department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7061" marR="7061" marT="7061" marB="7061" anchor="ctr"/>
                </a:tc>
                <a:tc>
                  <a:txBody>
                    <a:bodyPr/>
                    <a:lstStyle/>
                    <a:p>
                      <a:pPr marL="0" marR="0" algn="just">
                        <a:lnSpc>
                          <a:spcPct val="107000"/>
                        </a:lnSpc>
                        <a:spcBef>
                          <a:spcPts val="0"/>
                        </a:spcBef>
                        <a:spcAft>
                          <a:spcPts val="800"/>
                        </a:spcAft>
                      </a:pPr>
                      <a:r>
                        <a:rPr lang="en-US" sz="900">
                          <a:effectLst/>
                        </a:rPr>
                        <a:t>Technical stakeholders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7061" marR="7061" marT="7061" marB="7061" anchor="ctr"/>
                </a:tc>
                <a:tc>
                  <a:txBody>
                    <a:bodyPr/>
                    <a:lstStyle/>
                    <a:p>
                      <a:pPr marL="0" marR="0" algn="just">
                        <a:lnSpc>
                          <a:spcPct val="107000"/>
                        </a:lnSpc>
                        <a:spcBef>
                          <a:spcPts val="0"/>
                        </a:spcBef>
                        <a:spcAft>
                          <a:spcPts val="800"/>
                        </a:spcAft>
                      </a:pPr>
                      <a:r>
                        <a:rPr lang="en-US" sz="900" dirty="0">
                          <a:effectLst/>
                        </a:rPr>
                        <a:t>High</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7061" marR="7061" marT="7061" marB="7061" anchor="ctr"/>
                </a:tc>
                <a:tc>
                  <a:txBody>
                    <a:bodyPr/>
                    <a:lstStyle/>
                    <a:p>
                      <a:pPr marL="0" marR="0" algn="just">
                        <a:lnSpc>
                          <a:spcPct val="107000"/>
                        </a:lnSpc>
                        <a:spcBef>
                          <a:spcPts val="0"/>
                        </a:spcBef>
                        <a:spcAft>
                          <a:spcPts val="800"/>
                        </a:spcAft>
                      </a:pPr>
                      <a:r>
                        <a:rPr lang="en-US" sz="900">
                          <a:effectLst/>
                        </a:rPr>
                        <a:t>Responsible for system deployment, backend infrastructure, and integration with school LMS.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7061" marR="7061" marT="7061" marB="7061" anchor="ctr"/>
                </a:tc>
                <a:extLst>
                  <a:ext uri="{0D108BD9-81ED-4DB2-BD59-A6C34878D82A}">
                    <a16:rowId xmlns:a16="http://schemas.microsoft.com/office/drawing/2014/main" val="1777515170"/>
                  </a:ext>
                </a:extLst>
              </a:tr>
              <a:tr h="749110">
                <a:tc>
                  <a:txBody>
                    <a:bodyPr/>
                    <a:lstStyle/>
                    <a:p>
                      <a:pPr marL="0" marR="0" algn="just">
                        <a:lnSpc>
                          <a:spcPct val="107000"/>
                        </a:lnSpc>
                        <a:spcBef>
                          <a:spcPts val="0"/>
                        </a:spcBef>
                        <a:spcAft>
                          <a:spcPts val="800"/>
                        </a:spcAft>
                      </a:pPr>
                      <a:r>
                        <a:rPr lang="en-US" sz="900">
                          <a:effectLst/>
                        </a:rPr>
                        <a:t>University Admin</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7061" marR="7061" marT="7061" marB="7061" anchor="ctr"/>
                </a:tc>
                <a:tc>
                  <a:txBody>
                    <a:bodyPr/>
                    <a:lstStyle/>
                    <a:p>
                      <a:pPr marL="0" marR="0" algn="just">
                        <a:lnSpc>
                          <a:spcPct val="107000"/>
                        </a:lnSpc>
                        <a:spcBef>
                          <a:spcPts val="0"/>
                        </a:spcBef>
                        <a:spcAft>
                          <a:spcPts val="800"/>
                        </a:spcAft>
                      </a:pPr>
                      <a:r>
                        <a:rPr lang="en-US" sz="900">
                          <a:effectLst/>
                        </a:rPr>
                        <a:t>Key stakeholders/decision makers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7061" marR="7061" marT="7061" marB="7061" anchor="ctr"/>
                </a:tc>
                <a:tc>
                  <a:txBody>
                    <a:bodyPr/>
                    <a:lstStyle/>
                    <a:p>
                      <a:pPr marL="0" marR="0" algn="just">
                        <a:lnSpc>
                          <a:spcPct val="107000"/>
                        </a:lnSpc>
                        <a:spcBef>
                          <a:spcPts val="0"/>
                        </a:spcBef>
                        <a:spcAft>
                          <a:spcPts val="800"/>
                        </a:spcAft>
                      </a:pPr>
                      <a:r>
                        <a:rPr lang="en-US" sz="900">
                          <a:effectLst/>
                        </a:rPr>
                        <a:t>High</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7061" marR="7061" marT="7061" marB="7061" anchor="ctr"/>
                </a:tc>
                <a:tc>
                  <a:txBody>
                    <a:bodyPr/>
                    <a:lstStyle/>
                    <a:p>
                      <a:pPr marL="0" marR="0" algn="just">
                        <a:lnSpc>
                          <a:spcPct val="107000"/>
                        </a:lnSpc>
                        <a:spcBef>
                          <a:spcPts val="0"/>
                        </a:spcBef>
                        <a:spcAft>
                          <a:spcPts val="800"/>
                        </a:spcAft>
                      </a:pPr>
                      <a:r>
                        <a:rPr lang="en-US" sz="900">
                          <a:effectLst/>
                        </a:rPr>
                        <a:t>Approve the system, allocate budgets, ensure legal compliance, and enforce its usage policy.</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7061" marR="7061" marT="7061" marB="7061" anchor="ctr"/>
                </a:tc>
                <a:extLst>
                  <a:ext uri="{0D108BD9-81ED-4DB2-BD59-A6C34878D82A}">
                    <a16:rowId xmlns:a16="http://schemas.microsoft.com/office/drawing/2014/main" val="3660614710"/>
                  </a:ext>
                </a:extLst>
              </a:tr>
              <a:tr h="749110">
                <a:tc>
                  <a:txBody>
                    <a:bodyPr/>
                    <a:lstStyle/>
                    <a:p>
                      <a:pPr marL="0" marR="0" algn="just">
                        <a:lnSpc>
                          <a:spcPct val="107000"/>
                        </a:lnSpc>
                        <a:spcBef>
                          <a:spcPts val="0"/>
                        </a:spcBef>
                        <a:spcAft>
                          <a:spcPts val="800"/>
                        </a:spcAft>
                      </a:pPr>
                      <a:r>
                        <a:rPr lang="en-US" sz="900">
                          <a:effectLst/>
                        </a:rPr>
                        <a:t>Parents/Guardians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7061" marR="7061" marT="7061" marB="7061" anchor="ctr"/>
                </a:tc>
                <a:tc>
                  <a:txBody>
                    <a:bodyPr/>
                    <a:lstStyle/>
                    <a:p>
                      <a:pPr marL="0" marR="0" algn="just">
                        <a:lnSpc>
                          <a:spcPct val="107000"/>
                        </a:lnSpc>
                        <a:spcBef>
                          <a:spcPts val="0"/>
                        </a:spcBef>
                        <a:spcAft>
                          <a:spcPts val="800"/>
                        </a:spcAft>
                      </a:pPr>
                      <a:r>
                        <a:rPr lang="en-US" sz="900">
                          <a:effectLst/>
                        </a:rPr>
                        <a:t>Indirect stakeholders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7061" marR="7061" marT="7061" marB="7061" anchor="ctr"/>
                </a:tc>
                <a:tc>
                  <a:txBody>
                    <a:bodyPr/>
                    <a:lstStyle/>
                    <a:p>
                      <a:pPr marL="0" marR="0" algn="just">
                        <a:lnSpc>
                          <a:spcPct val="107000"/>
                        </a:lnSpc>
                        <a:spcBef>
                          <a:spcPts val="0"/>
                        </a:spcBef>
                        <a:spcAft>
                          <a:spcPts val="800"/>
                        </a:spcAft>
                      </a:pPr>
                      <a:r>
                        <a:rPr lang="en-US" sz="900">
                          <a:effectLst/>
                        </a:rPr>
                        <a:t>Medium</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7061" marR="7061" marT="7061" marB="7061" anchor="ctr"/>
                </a:tc>
                <a:tc>
                  <a:txBody>
                    <a:bodyPr/>
                    <a:lstStyle/>
                    <a:p>
                      <a:pPr marL="0" marR="0" algn="just">
                        <a:lnSpc>
                          <a:spcPct val="107000"/>
                        </a:lnSpc>
                        <a:spcBef>
                          <a:spcPts val="0"/>
                        </a:spcBef>
                        <a:spcAft>
                          <a:spcPts val="800"/>
                        </a:spcAft>
                      </a:pPr>
                      <a:r>
                        <a:rPr lang="en-US" sz="900">
                          <a:effectLst/>
                        </a:rPr>
                        <a:t>May view attendance reports; expect reliability and transparency.</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7061" marR="7061" marT="7061" marB="7061" anchor="ctr"/>
                </a:tc>
                <a:extLst>
                  <a:ext uri="{0D108BD9-81ED-4DB2-BD59-A6C34878D82A}">
                    <a16:rowId xmlns:a16="http://schemas.microsoft.com/office/drawing/2014/main" val="2879508469"/>
                  </a:ext>
                </a:extLst>
              </a:tr>
              <a:tr h="749110">
                <a:tc>
                  <a:txBody>
                    <a:bodyPr/>
                    <a:lstStyle/>
                    <a:p>
                      <a:pPr marL="0" marR="0" algn="just">
                        <a:lnSpc>
                          <a:spcPct val="107000"/>
                        </a:lnSpc>
                        <a:spcBef>
                          <a:spcPts val="0"/>
                        </a:spcBef>
                        <a:spcAft>
                          <a:spcPts val="800"/>
                        </a:spcAft>
                      </a:pPr>
                      <a:r>
                        <a:rPr lang="en-US" sz="900">
                          <a:effectLst/>
                        </a:rPr>
                        <a:t>Data Protection Office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7061" marR="7061" marT="7061" marB="7061" anchor="ctr"/>
                </a:tc>
                <a:tc>
                  <a:txBody>
                    <a:bodyPr/>
                    <a:lstStyle/>
                    <a:p>
                      <a:pPr marL="0" marR="0" algn="just">
                        <a:lnSpc>
                          <a:spcPct val="107000"/>
                        </a:lnSpc>
                        <a:spcBef>
                          <a:spcPts val="0"/>
                        </a:spcBef>
                        <a:spcAft>
                          <a:spcPts val="800"/>
                        </a:spcAft>
                      </a:pPr>
                      <a:r>
                        <a:rPr lang="en-US" sz="900">
                          <a:effectLst/>
                        </a:rPr>
                        <a:t>Regulatory and compliance authorities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7061" marR="7061" marT="7061" marB="7061" anchor="ctr"/>
                </a:tc>
                <a:tc>
                  <a:txBody>
                    <a:bodyPr/>
                    <a:lstStyle/>
                    <a:p>
                      <a:pPr marL="0" marR="0" algn="just">
                        <a:lnSpc>
                          <a:spcPct val="107000"/>
                        </a:lnSpc>
                        <a:spcBef>
                          <a:spcPts val="0"/>
                        </a:spcBef>
                        <a:spcAft>
                          <a:spcPts val="800"/>
                        </a:spcAft>
                      </a:pPr>
                      <a:r>
                        <a:rPr lang="en-US" sz="900">
                          <a:effectLst/>
                        </a:rPr>
                        <a:t>High</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7061" marR="7061" marT="7061" marB="7061" anchor="ctr"/>
                </a:tc>
                <a:tc>
                  <a:txBody>
                    <a:bodyPr/>
                    <a:lstStyle/>
                    <a:p>
                      <a:pPr marL="0" marR="0" algn="just">
                        <a:lnSpc>
                          <a:spcPct val="107000"/>
                        </a:lnSpc>
                        <a:spcBef>
                          <a:spcPts val="0"/>
                        </a:spcBef>
                        <a:spcAft>
                          <a:spcPts val="800"/>
                        </a:spcAft>
                      </a:pPr>
                      <a:r>
                        <a:rPr lang="en-US" sz="900">
                          <a:effectLst/>
                        </a:rPr>
                        <a:t>Ensure compliance with privacy laws such as data consent, storage, and usage of biometrics.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7061" marR="7061" marT="7061" marB="7061" anchor="ctr"/>
                </a:tc>
                <a:extLst>
                  <a:ext uri="{0D108BD9-81ED-4DB2-BD59-A6C34878D82A}">
                    <a16:rowId xmlns:a16="http://schemas.microsoft.com/office/drawing/2014/main" val="4264081877"/>
                  </a:ext>
                </a:extLst>
              </a:tr>
              <a:tr h="749110">
                <a:tc>
                  <a:txBody>
                    <a:bodyPr/>
                    <a:lstStyle/>
                    <a:p>
                      <a:pPr marL="0" marR="0" algn="just">
                        <a:lnSpc>
                          <a:spcPct val="107000"/>
                        </a:lnSpc>
                        <a:spcBef>
                          <a:spcPts val="0"/>
                        </a:spcBef>
                        <a:spcAft>
                          <a:spcPts val="800"/>
                        </a:spcAft>
                      </a:pPr>
                      <a:r>
                        <a:rPr lang="en-US" sz="900">
                          <a:effectLst/>
                        </a:rPr>
                        <a:t>Face Recognition API Providers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7061" marR="7061" marT="7061" marB="7061" anchor="ctr"/>
                </a:tc>
                <a:tc>
                  <a:txBody>
                    <a:bodyPr/>
                    <a:lstStyle/>
                    <a:p>
                      <a:pPr marL="0" marR="0" algn="just">
                        <a:lnSpc>
                          <a:spcPct val="107000"/>
                        </a:lnSpc>
                        <a:spcBef>
                          <a:spcPts val="0"/>
                        </a:spcBef>
                        <a:spcAft>
                          <a:spcPts val="800"/>
                        </a:spcAft>
                      </a:pPr>
                      <a:r>
                        <a:rPr lang="en-US" sz="900">
                          <a:effectLst/>
                        </a:rPr>
                        <a:t>Third-party services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7061" marR="7061" marT="7061" marB="7061" anchor="ctr"/>
                </a:tc>
                <a:tc>
                  <a:txBody>
                    <a:bodyPr/>
                    <a:lstStyle/>
                    <a:p>
                      <a:pPr marL="0" marR="0" algn="just">
                        <a:lnSpc>
                          <a:spcPct val="107000"/>
                        </a:lnSpc>
                        <a:spcBef>
                          <a:spcPts val="0"/>
                        </a:spcBef>
                        <a:spcAft>
                          <a:spcPts val="800"/>
                        </a:spcAft>
                      </a:pPr>
                      <a:r>
                        <a:rPr lang="en-US" sz="900">
                          <a:effectLst/>
                        </a:rPr>
                        <a:t>Medium</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7061" marR="7061" marT="7061" marB="7061" anchor="ctr"/>
                </a:tc>
                <a:tc>
                  <a:txBody>
                    <a:bodyPr/>
                    <a:lstStyle/>
                    <a:p>
                      <a:pPr marL="0" marR="0" algn="just">
                        <a:lnSpc>
                          <a:spcPct val="107000"/>
                        </a:lnSpc>
                        <a:spcBef>
                          <a:spcPts val="0"/>
                        </a:spcBef>
                        <a:spcAft>
                          <a:spcPts val="800"/>
                        </a:spcAft>
                      </a:pPr>
                      <a:r>
                        <a:rPr lang="en-US" sz="900" dirty="0">
                          <a:effectLst/>
                        </a:rPr>
                        <a:t>Provide face detection and matching services; reliability and uptime are critical.</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7061" marR="7061" marT="7061" marB="7061" anchor="ctr"/>
                </a:tc>
                <a:extLst>
                  <a:ext uri="{0D108BD9-81ED-4DB2-BD59-A6C34878D82A}">
                    <a16:rowId xmlns:a16="http://schemas.microsoft.com/office/drawing/2014/main" val="1494271956"/>
                  </a:ext>
                </a:extLst>
              </a:tr>
              <a:tr h="749110">
                <a:tc>
                  <a:txBody>
                    <a:bodyPr/>
                    <a:lstStyle/>
                    <a:p>
                      <a:pPr marL="0" marR="0" algn="just">
                        <a:lnSpc>
                          <a:spcPct val="107000"/>
                        </a:lnSpc>
                        <a:spcBef>
                          <a:spcPts val="0"/>
                        </a:spcBef>
                        <a:spcAft>
                          <a:spcPts val="800"/>
                        </a:spcAft>
                      </a:pPr>
                      <a:r>
                        <a:rPr lang="en-US" sz="900">
                          <a:effectLst/>
                        </a:rPr>
                        <a:t>Geolocation Services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7061" marR="7061" marT="7061" marB="7061" anchor="ctr"/>
                </a:tc>
                <a:tc>
                  <a:txBody>
                    <a:bodyPr/>
                    <a:lstStyle/>
                    <a:p>
                      <a:pPr marL="0" marR="0" algn="just">
                        <a:lnSpc>
                          <a:spcPct val="107000"/>
                        </a:lnSpc>
                        <a:spcBef>
                          <a:spcPts val="0"/>
                        </a:spcBef>
                        <a:spcAft>
                          <a:spcPts val="800"/>
                        </a:spcAft>
                      </a:pPr>
                      <a:r>
                        <a:rPr lang="en-US" sz="900">
                          <a:effectLst/>
                        </a:rPr>
                        <a:t>Infrastructure providers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7061" marR="7061" marT="7061" marB="7061" anchor="ctr"/>
                </a:tc>
                <a:tc>
                  <a:txBody>
                    <a:bodyPr/>
                    <a:lstStyle/>
                    <a:p>
                      <a:pPr marL="0" marR="0" algn="just">
                        <a:lnSpc>
                          <a:spcPct val="107000"/>
                        </a:lnSpc>
                        <a:spcBef>
                          <a:spcPts val="0"/>
                        </a:spcBef>
                        <a:spcAft>
                          <a:spcPts val="800"/>
                        </a:spcAft>
                      </a:pPr>
                      <a:r>
                        <a:rPr lang="en-US" sz="900">
                          <a:effectLst/>
                        </a:rPr>
                        <a:t>Medium</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7061" marR="7061" marT="7061" marB="7061" anchor="ctr"/>
                </a:tc>
                <a:tc>
                  <a:txBody>
                    <a:bodyPr/>
                    <a:lstStyle/>
                    <a:p>
                      <a:pPr marL="0" marR="0" algn="just">
                        <a:lnSpc>
                          <a:spcPct val="107000"/>
                        </a:lnSpc>
                        <a:spcBef>
                          <a:spcPts val="0"/>
                        </a:spcBef>
                        <a:spcAft>
                          <a:spcPts val="800"/>
                        </a:spcAft>
                      </a:pPr>
                      <a:r>
                        <a:rPr lang="en-US" sz="900" dirty="0">
                          <a:effectLst/>
                        </a:rPr>
                        <a:t>Provide GPS and geofencing data; crucial for verifying presence in the target location.</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7061" marR="7061" marT="7061" marB="7061" anchor="ctr"/>
                </a:tc>
                <a:extLst>
                  <a:ext uri="{0D108BD9-81ED-4DB2-BD59-A6C34878D82A}">
                    <a16:rowId xmlns:a16="http://schemas.microsoft.com/office/drawing/2014/main" val="1088385920"/>
                  </a:ext>
                </a:extLst>
              </a:tr>
            </a:tbl>
          </a:graphicData>
        </a:graphic>
      </p:graphicFrame>
      <p:sp>
        <p:nvSpPr>
          <p:cNvPr id="3" name="Text 1">
            <a:extLst>
              <a:ext uri="{FF2B5EF4-FFF2-40B4-BE49-F238E27FC236}">
                <a16:creationId xmlns:a16="http://schemas.microsoft.com/office/drawing/2014/main" id="{9B4FA543-E946-4024-A93A-88D6534F19C2}"/>
              </a:ext>
            </a:extLst>
          </p:cNvPr>
          <p:cNvSpPr/>
          <p:nvPr/>
        </p:nvSpPr>
        <p:spPr>
          <a:xfrm>
            <a:off x="204395" y="151280"/>
            <a:ext cx="5690795" cy="408118"/>
          </a:xfrm>
          <a:prstGeom prst="rect">
            <a:avLst/>
          </a:prstGeom>
          <a:noFill/>
          <a:ln/>
        </p:spPr>
        <p:txBody>
          <a:bodyPr wrap="none" lIns="0" tIns="0" rIns="0" bIns="0" rtlCol="0" anchor="t"/>
          <a:lstStyle/>
          <a:p>
            <a:r>
              <a:rPr lang="en-US" sz="2400" b="1" cap="small" dirty="0">
                <a:solidFill>
                  <a:srgbClr val="002060"/>
                </a:solidFill>
                <a:latin typeface="Outfit Extra Bold" panose="020B0604020202020204" charset="0"/>
              </a:rPr>
              <a:t>  Identified Stakeholders and Their Roles</a:t>
            </a:r>
            <a:endParaRPr lang="en-US" sz="2400" b="1" dirty="0">
              <a:solidFill>
                <a:srgbClr val="002060"/>
              </a:solidFill>
              <a:latin typeface="Outfit Extra Bold" panose="020B0604020202020204" charset="0"/>
            </a:endParaRPr>
          </a:p>
        </p:txBody>
      </p:sp>
      <p:sp>
        <p:nvSpPr>
          <p:cNvPr id="5" name="Text 2">
            <a:extLst>
              <a:ext uri="{FF2B5EF4-FFF2-40B4-BE49-F238E27FC236}">
                <a16:creationId xmlns:a16="http://schemas.microsoft.com/office/drawing/2014/main" id="{62665644-27A7-4288-9403-E552D9DAB298}"/>
              </a:ext>
            </a:extLst>
          </p:cNvPr>
          <p:cNvSpPr/>
          <p:nvPr/>
        </p:nvSpPr>
        <p:spPr>
          <a:xfrm>
            <a:off x="9144001" y="1151068"/>
            <a:ext cx="5195943" cy="2721685"/>
          </a:xfrm>
          <a:prstGeom prst="rect">
            <a:avLst/>
          </a:prstGeom>
          <a:noFill/>
          <a:ln/>
        </p:spPr>
        <p:txBody>
          <a:bodyPr wrap="square" lIns="0" tIns="0" rIns="0" bIns="0" rtlCol="0" anchor="t"/>
          <a:lstStyle/>
          <a:p>
            <a:r>
              <a:rPr lang="fr-FR" sz="1550" b="1" dirty="0">
                <a:latin typeface="Arimo" panose="020B0604020202020204" charset="0"/>
                <a:ea typeface="Arimo" panose="020B0604020202020204" charset="0"/>
                <a:cs typeface="Arimo" panose="020B0604020202020204" charset="0"/>
              </a:rPr>
              <a:t>  </a:t>
            </a:r>
            <a:r>
              <a:rPr lang="fr-FR" b="1" dirty="0">
                <a:solidFill>
                  <a:srgbClr val="002060"/>
                </a:solidFill>
                <a:latin typeface="Outfit Extra Bold" panose="020B0604020202020204" charset="0"/>
                <a:ea typeface="Arimo" panose="020B0604020202020204" charset="0"/>
                <a:cs typeface="Arimo" panose="020B0604020202020204" charset="0"/>
              </a:rPr>
              <a:t>Challenges </a:t>
            </a:r>
            <a:r>
              <a:rPr lang="fr-FR" b="1" dirty="0" err="1">
                <a:solidFill>
                  <a:srgbClr val="002060"/>
                </a:solidFill>
                <a:latin typeface="Outfit Extra Bold" panose="020B0604020202020204" charset="0"/>
                <a:ea typeface="Arimo" panose="020B0604020202020204" charset="0"/>
                <a:cs typeface="Arimo" panose="020B0604020202020204" charset="0"/>
              </a:rPr>
              <a:t>Faced</a:t>
            </a:r>
            <a:r>
              <a:rPr lang="fr-FR" b="1" dirty="0">
                <a:solidFill>
                  <a:srgbClr val="002060"/>
                </a:solidFill>
                <a:latin typeface="Outfit Extra Bold" panose="020B0604020202020204" charset="0"/>
                <a:ea typeface="Arimo" panose="020B0604020202020204" charset="0"/>
                <a:cs typeface="Arimo" panose="020B0604020202020204" charset="0"/>
              </a:rPr>
              <a:t> in Stakeholder Identification</a:t>
            </a:r>
          </a:p>
          <a:p>
            <a:endParaRPr lang="en-US" sz="1550" dirty="0">
              <a:latin typeface="Arimo" panose="020B0604020202020204" charset="0"/>
              <a:ea typeface="Arimo" panose="020B0604020202020204" charset="0"/>
              <a:cs typeface="Arimo" panose="020B0604020202020204" charset="0"/>
            </a:endParaRPr>
          </a:p>
          <a:p>
            <a:pPr marL="285750" lvl="0" indent="-285750">
              <a:buFont typeface="Wingdings" panose="05000000000000000000" pitchFamily="2" charset="2"/>
              <a:buChar char="v"/>
            </a:pPr>
            <a:r>
              <a:rPr lang="en-US" sz="1550" dirty="0">
                <a:latin typeface="Arimo" panose="020B0604020202020204" charset="0"/>
                <a:ea typeface="Arimo" panose="020B0604020202020204" charset="0"/>
                <a:cs typeface="Arimo" panose="020B0604020202020204" charset="0"/>
              </a:rPr>
              <a:t>Overlooking less obvious or indirect stakeholders like parents and service API providers.</a:t>
            </a:r>
          </a:p>
          <a:p>
            <a:pPr lvl="0"/>
            <a:endParaRPr lang="en-US" sz="1550" dirty="0">
              <a:latin typeface="Arimo" panose="020B0604020202020204" charset="0"/>
              <a:ea typeface="Arimo" panose="020B0604020202020204" charset="0"/>
              <a:cs typeface="Arimo" panose="020B0604020202020204" charset="0"/>
            </a:endParaRPr>
          </a:p>
          <a:p>
            <a:pPr marL="285750" lvl="0" indent="-285750">
              <a:buFont typeface="Wingdings" panose="05000000000000000000" pitchFamily="2" charset="2"/>
              <a:buChar char="v"/>
            </a:pPr>
            <a:r>
              <a:rPr lang="en-US" sz="1550" dirty="0">
                <a:latin typeface="Arimo" panose="020B0604020202020204" charset="0"/>
                <a:ea typeface="Arimo" panose="020B0604020202020204" charset="0"/>
                <a:cs typeface="Arimo" panose="020B0604020202020204" charset="0"/>
              </a:rPr>
              <a:t>Misjudging the level of influence of some users Communication barriers during early interviews </a:t>
            </a:r>
          </a:p>
          <a:p>
            <a:pPr lvl="0"/>
            <a:endParaRPr lang="en-US" sz="1550" dirty="0">
              <a:latin typeface="Arimo" panose="020B0604020202020204" charset="0"/>
              <a:ea typeface="Arimo" panose="020B0604020202020204" charset="0"/>
              <a:cs typeface="Arimo" panose="020B0604020202020204" charset="0"/>
            </a:endParaRPr>
          </a:p>
          <a:p>
            <a:pPr marL="285750" lvl="0" indent="-285750">
              <a:buFont typeface="Wingdings" panose="05000000000000000000" pitchFamily="2" charset="2"/>
              <a:buChar char="v"/>
            </a:pPr>
            <a:r>
              <a:rPr lang="en-US" sz="1550" dirty="0">
                <a:latin typeface="Arimo" panose="020B0604020202020204" charset="0"/>
                <a:ea typeface="Arimo" panose="020B0604020202020204" charset="0"/>
                <a:cs typeface="Arimo" panose="020B0604020202020204" charset="0"/>
              </a:rPr>
              <a:t>faculty members who were initially skeptical about using GPS and facial data for attendance.</a:t>
            </a:r>
          </a:p>
        </p:txBody>
      </p:sp>
      <p:sp>
        <p:nvSpPr>
          <p:cNvPr id="7" name="Shape 9">
            <a:extLst>
              <a:ext uri="{FF2B5EF4-FFF2-40B4-BE49-F238E27FC236}">
                <a16:creationId xmlns:a16="http://schemas.microsoft.com/office/drawing/2014/main" id="{F4265092-1062-47F1-84A6-770AC325D400}"/>
              </a:ext>
            </a:extLst>
          </p:cNvPr>
          <p:cNvSpPr/>
          <p:nvPr/>
        </p:nvSpPr>
        <p:spPr>
          <a:xfrm>
            <a:off x="8697874" y="1063874"/>
            <a:ext cx="446127" cy="446127"/>
          </a:xfrm>
          <a:prstGeom prst="roundRect">
            <a:avLst>
              <a:gd name="adj" fmla="val 18670"/>
            </a:avLst>
          </a:prstGeom>
          <a:solidFill>
            <a:srgbClr val="E9E6FA"/>
          </a:solidFill>
          <a:ln w="7620">
            <a:solidFill>
              <a:srgbClr val="BDB8DF"/>
            </a:solidFill>
            <a:prstDash val="solid"/>
          </a:ln>
        </p:spPr>
        <p:txBody>
          <a:bodyPr/>
          <a:lstStyle/>
          <a:p>
            <a:endParaRPr lang="en-US" dirty="0"/>
          </a:p>
        </p:txBody>
      </p:sp>
      <p:sp>
        <p:nvSpPr>
          <p:cNvPr id="8" name="Shape 9">
            <a:extLst>
              <a:ext uri="{FF2B5EF4-FFF2-40B4-BE49-F238E27FC236}">
                <a16:creationId xmlns:a16="http://schemas.microsoft.com/office/drawing/2014/main" id="{35286347-B2CB-49CE-AC4C-1EC9694F9470}"/>
              </a:ext>
            </a:extLst>
          </p:cNvPr>
          <p:cNvSpPr/>
          <p:nvPr/>
        </p:nvSpPr>
        <p:spPr>
          <a:xfrm>
            <a:off x="8735209" y="4133784"/>
            <a:ext cx="446127" cy="446127"/>
          </a:xfrm>
          <a:prstGeom prst="roundRect">
            <a:avLst>
              <a:gd name="adj" fmla="val 18670"/>
            </a:avLst>
          </a:prstGeom>
          <a:solidFill>
            <a:srgbClr val="E9E6FA"/>
          </a:solidFill>
          <a:ln w="7620">
            <a:solidFill>
              <a:srgbClr val="BDB8DF"/>
            </a:solidFill>
            <a:prstDash val="solid"/>
          </a:ln>
        </p:spPr>
        <p:txBody>
          <a:bodyPr/>
          <a:lstStyle/>
          <a:p>
            <a:endParaRPr lang="en-US" dirty="0"/>
          </a:p>
        </p:txBody>
      </p:sp>
      <p:sp>
        <p:nvSpPr>
          <p:cNvPr id="9" name="Text 11">
            <a:extLst>
              <a:ext uri="{FF2B5EF4-FFF2-40B4-BE49-F238E27FC236}">
                <a16:creationId xmlns:a16="http://schemas.microsoft.com/office/drawing/2014/main" id="{D2CDD67B-39F3-4EED-B500-1B6DD63F59DA}"/>
              </a:ext>
            </a:extLst>
          </p:cNvPr>
          <p:cNvSpPr/>
          <p:nvPr/>
        </p:nvSpPr>
        <p:spPr>
          <a:xfrm>
            <a:off x="9267398" y="4114800"/>
            <a:ext cx="5195944" cy="1918171"/>
          </a:xfrm>
          <a:prstGeom prst="rect">
            <a:avLst/>
          </a:prstGeom>
          <a:noFill/>
          <a:ln/>
        </p:spPr>
        <p:txBody>
          <a:bodyPr wrap="none" lIns="0" tIns="0" rIns="0" bIns="0" rtlCol="0" anchor="t"/>
          <a:lstStyle/>
          <a:p>
            <a:pPr>
              <a:lnSpc>
                <a:spcPts val="2400"/>
              </a:lnSpc>
            </a:pPr>
            <a:r>
              <a:rPr lang="en-US" dirty="0"/>
              <a:t>Stakeholder identification was a</a:t>
            </a:r>
          </a:p>
          <a:p>
            <a:pPr>
              <a:lnSpc>
                <a:spcPts val="2400"/>
              </a:lnSpc>
            </a:pPr>
            <a:r>
              <a:rPr lang="en-US" dirty="0"/>
              <a:t> foundational activity that informed the rest of our </a:t>
            </a:r>
          </a:p>
          <a:p>
            <a:pPr>
              <a:lnSpc>
                <a:spcPts val="2400"/>
              </a:lnSpc>
            </a:pPr>
            <a:r>
              <a:rPr lang="en-US" dirty="0"/>
              <a:t>requirement gathering process</a:t>
            </a:r>
          </a:p>
        </p:txBody>
      </p:sp>
      <p:sp>
        <p:nvSpPr>
          <p:cNvPr id="10" name="Shape 1">
            <a:extLst>
              <a:ext uri="{FF2B5EF4-FFF2-40B4-BE49-F238E27FC236}">
                <a16:creationId xmlns:a16="http://schemas.microsoft.com/office/drawing/2014/main" id="{98988982-0E6C-4443-93EB-9ADE70CE83CC}"/>
              </a:ext>
            </a:extLst>
          </p:cNvPr>
          <p:cNvSpPr/>
          <p:nvPr/>
        </p:nvSpPr>
        <p:spPr>
          <a:xfrm>
            <a:off x="12439423" y="7591246"/>
            <a:ext cx="2173724" cy="599676"/>
          </a:xfrm>
          <a:prstGeom prst="roundRect">
            <a:avLst>
              <a:gd name="adj" fmla="val 5705"/>
            </a:avLst>
          </a:prstGeom>
          <a:solidFill>
            <a:srgbClr val="EEEEF3"/>
          </a:solidFill>
          <a:ln w="7620">
            <a:solidFill>
              <a:srgbClr val="EEEEF3"/>
            </a:solidFill>
            <a:prstDash val="solid"/>
          </a:ln>
        </p:spPr>
      </p:sp>
    </p:spTree>
    <p:extLst>
      <p:ext uri="{BB962C8B-B14F-4D97-AF65-F5344CB8AC3E}">
        <p14:creationId xmlns:p14="http://schemas.microsoft.com/office/powerpoint/2010/main" val="161170278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94015" y="702826"/>
            <a:ext cx="7755969" cy="1859161"/>
          </a:xfrm>
          <a:prstGeom prst="rect">
            <a:avLst/>
          </a:prstGeom>
          <a:noFill/>
          <a:ln/>
        </p:spPr>
        <p:txBody>
          <a:bodyPr wrap="square" lIns="0" tIns="0" rIns="0" bIns="0" rtlCol="0" anchor="t"/>
          <a:lstStyle/>
          <a:p>
            <a:pPr marL="0" indent="0" algn="l">
              <a:lnSpc>
                <a:spcPts val="4850"/>
              </a:lnSpc>
              <a:buNone/>
            </a:pPr>
            <a:r>
              <a:rPr lang="en-US" sz="3900" b="1" dirty="0">
                <a:solidFill>
                  <a:srgbClr val="231971"/>
                </a:solidFill>
                <a:latin typeface="Outfit Extra Bold" pitchFamily="34" charset="0"/>
                <a:ea typeface="Outfit Extra Bold" pitchFamily="34" charset="-122"/>
                <a:cs typeface="Outfit Extra Bold" pitchFamily="34" charset="-120"/>
              </a:rPr>
              <a:t>Requirement Gathering Techniques: A Multifaceted Approach</a:t>
            </a:r>
            <a:endParaRPr lang="en-US" sz="3900" dirty="0"/>
          </a:p>
        </p:txBody>
      </p:sp>
      <p:sp>
        <p:nvSpPr>
          <p:cNvPr id="4" name="Shape 1"/>
          <p:cNvSpPr/>
          <p:nvPr/>
        </p:nvSpPr>
        <p:spPr>
          <a:xfrm>
            <a:off x="694015" y="3082409"/>
            <a:ext cx="446127" cy="446127"/>
          </a:xfrm>
          <a:prstGeom prst="roundRect">
            <a:avLst>
              <a:gd name="adj" fmla="val 18670"/>
            </a:avLst>
          </a:prstGeom>
          <a:solidFill>
            <a:srgbClr val="E9E6FA"/>
          </a:solidFill>
          <a:ln w="7620">
            <a:solidFill>
              <a:srgbClr val="BDB8DF"/>
            </a:solidFill>
            <a:prstDash val="solid"/>
          </a:ln>
        </p:spPr>
      </p:sp>
      <p:sp>
        <p:nvSpPr>
          <p:cNvPr id="5" name="Text 2"/>
          <p:cNvSpPr/>
          <p:nvPr/>
        </p:nvSpPr>
        <p:spPr>
          <a:xfrm>
            <a:off x="768310" y="3119497"/>
            <a:ext cx="297418" cy="371832"/>
          </a:xfrm>
          <a:prstGeom prst="rect">
            <a:avLst/>
          </a:prstGeom>
          <a:noFill/>
          <a:ln/>
        </p:spPr>
        <p:txBody>
          <a:bodyPr wrap="none" lIns="0" tIns="0" rIns="0" bIns="0" rtlCol="0" anchor="t"/>
          <a:lstStyle/>
          <a:p>
            <a:pPr marL="0" indent="0" algn="ctr">
              <a:lnSpc>
                <a:spcPts val="2300"/>
              </a:lnSpc>
              <a:buNone/>
            </a:pPr>
            <a:r>
              <a:rPr lang="en-US" sz="2300" b="1" dirty="0">
                <a:solidFill>
                  <a:srgbClr val="2A2742"/>
                </a:solidFill>
                <a:latin typeface="Outfit Extra Bold" pitchFamily="34" charset="0"/>
                <a:ea typeface="Outfit Extra Bold" pitchFamily="34" charset="-122"/>
                <a:cs typeface="Outfit Extra Bold" pitchFamily="34" charset="-120"/>
              </a:rPr>
              <a:t>1</a:t>
            </a:r>
            <a:endParaRPr lang="en-US" sz="2300" dirty="0"/>
          </a:p>
        </p:txBody>
      </p:sp>
      <p:sp>
        <p:nvSpPr>
          <p:cNvPr id="6" name="Text 3"/>
          <p:cNvSpPr/>
          <p:nvPr/>
        </p:nvSpPr>
        <p:spPr>
          <a:xfrm>
            <a:off x="1338382" y="3082409"/>
            <a:ext cx="3134558" cy="619601"/>
          </a:xfrm>
          <a:prstGeom prst="rect">
            <a:avLst/>
          </a:prstGeom>
          <a:noFill/>
          <a:ln/>
        </p:spPr>
        <p:txBody>
          <a:bodyPr wrap="square" lIns="0" tIns="0" rIns="0" bIns="0" rtlCol="0" anchor="t"/>
          <a:lstStyle/>
          <a:p>
            <a:pPr marL="0" indent="0" algn="l">
              <a:lnSpc>
                <a:spcPts val="2400"/>
              </a:lnSpc>
              <a:buNone/>
            </a:pPr>
            <a:r>
              <a:rPr lang="en-US" sz="1950" b="1" dirty="0">
                <a:solidFill>
                  <a:srgbClr val="2A2742"/>
                </a:solidFill>
                <a:latin typeface="Outfit Extra Bold" pitchFamily="34" charset="0"/>
                <a:ea typeface="Outfit Extra Bold" pitchFamily="34" charset="-122"/>
                <a:cs typeface="Outfit Extra Bold" pitchFamily="34" charset="-120"/>
              </a:rPr>
              <a:t>Surveys and Questionnaires</a:t>
            </a:r>
            <a:endParaRPr lang="en-US" sz="1950" dirty="0"/>
          </a:p>
        </p:txBody>
      </p:sp>
      <p:sp>
        <p:nvSpPr>
          <p:cNvPr id="7" name="Text 4"/>
          <p:cNvSpPr/>
          <p:nvPr/>
        </p:nvSpPr>
        <p:spPr>
          <a:xfrm>
            <a:off x="1140142" y="3511153"/>
            <a:ext cx="3297335" cy="2550675"/>
          </a:xfrm>
          <a:prstGeom prst="rect">
            <a:avLst/>
          </a:prstGeom>
          <a:noFill/>
          <a:ln/>
        </p:spPr>
        <p:txBody>
          <a:bodyPr wrap="square" lIns="0" tIns="0" rIns="0" bIns="0" rtlCol="0" anchor="t"/>
          <a:lstStyle/>
          <a:p>
            <a:pPr marL="0" indent="0" algn="l">
              <a:lnSpc>
                <a:spcPts val="2450"/>
              </a:lnSpc>
              <a:buNone/>
            </a:pPr>
            <a:r>
              <a:rPr lang="en-US" sz="1550" dirty="0">
                <a:solidFill>
                  <a:srgbClr val="2A2742"/>
                </a:solidFill>
                <a:latin typeface="Arimo" pitchFamily="34" charset="0"/>
                <a:ea typeface="Arimo" pitchFamily="34" charset="-122"/>
                <a:cs typeface="Arimo" pitchFamily="34" charset="-120"/>
              </a:rPr>
              <a:t>Collect quantitative and qualitative data from a large audience. Key areas targeted included current challenges, technology familiarity, and data privacy concerns.</a:t>
            </a:r>
          </a:p>
          <a:p>
            <a:pPr>
              <a:lnSpc>
                <a:spcPts val="2450"/>
              </a:lnSpc>
            </a:pPr>
            <a:r>
              <a:rPr lang="en-US" sz="1400" b="1" dirty="0">
                <a:solidFill>
                  <a:srgbClr val="2A2742"/>
                </a:solidFill>
                <a:latin typeface="Outfit Extra Bold" pitchFamily="34" charset="0"/>
                <a:ea typeface="Outfit Extra Bold" pitchFamily="34" charset="-122"/>
                <a:cs typeface="Outfit Extra Bold" pitchFamily="34" charset="-120"/>
              </a:rPr>
              <a:t>Insights </a:t>
            </a:r>
            <a:endParaRPr lang="en-US" sz="1550" dirty="0">
              <a:solidFill>
                <a:srgbClr val="2A2742"/>
              </a:solidFill>
              <a:latin typeface="Arimo" pitchFamily="34" charset="0"/>
              <a:ea typeface="Arimo" pitchFamily="34" charset="-122"/>
              <a:cs typeface="Arimo" pitchFamily="34" charset="-120"/>
            </a:endParaRPr>
          </a:p>
          <a:p>
            <a:pPr marL="0" indent="0" algn="l">
              <a:lnSpc>
                <a:spcPts val="2450"/>
              </a:lnSpc>
              <a:buNone/>
            </a:pPr>
            <a:r>
              <a:rPr lang="en-US" sz="1550" dirty="0">
                <a:solidFill>
                  <a:srgbClr val="2A2742"/>
                </a:solidFill>
                <a:latin typeface="Arimo" pitchFamily="34" charset="0"/>
                <a:ea typeface="Arimo" pitchFamily="34" charset="-122"/>
                <a:cs typeface="Arimo" pitchFamily="34" charset="-120"/>
              </a:rPr>
              <a:t> Over 87% of students and 100% supported mobile-based attendance.</a:t>
            </a:r>
            <a:endParaRPr lang="en-US" sz="1550" dirty="0"/>
          </a:p>
        </p:txBody>
      </p:sp>
      <p:sp>
        <p:nvSpPr>
          <p:cNvPr id="8" name="Shape 5"/>
          <p:cNvSpPr/>
          <p:nvPr/>
        </p:nvSpPr>
        <p:spPr>
          <a:xfrm>
            <a:off x="4671179" y="3082409"/>
            <a:ext cx="446127" cy="446127"/>
          </a:xfrm>
          <a:prstGeom prst="roundRect">
            <a:avLst>
              <a:gd name="adj" fmla="val 18670"/>
            </a:avLst>
          </a:prstGeom>
          <a:solidFill>
            <a:srgbClr val="E9E6FA"/>
          </a:solidFill>
          <a:ln w="7620">
            <a:solidFill>
              <a:srgbClr val="BDB8DF"/>
            </a:solidFill>
            <a:prstDash val="solid"/>
          </a:ln>
        </p:spPr>
      </p:sp>
      <p:sp>
        <p:nvSpPr>
          <p:cNvPr id="9" name="Text 6"/>
          <p:cNvSpPr/>
          <p:nvPr/>
        </p:nvSpPr>
        <p:spPr>
          <a:xfrm>
            <a:off x="4745474" y="3119497"/>
            <a:ext cx="297418" cy="371832"/>
          </a:xfrm>
          <a:prstGeom prst="rect">
            <a:avLst/>
          </a:prstGeom>
          <a:noFill/>
          <a:ln/>
        </p:spPr>
        <p:txBody>
          <a:bodyPr wrap="none" lIns="0" tIns="0" rIns="0" bIns="0" rtlCol="0" anchor="t"/>
          <a:lstStyle/>
          <a:p>
            <a:pPr marL="0" indent="0" algn="ctr">
              <a:lnSpc>
                <a:spcPts val="2300"/>
              </a:lnSpc>
              <a:buNone/>
            </a:pPr>
            <a:r>
              <a:rPr lang="en-US" sz="2300" b="1" dirty="0">
                <a:solidFill>
                  <a:srgbClr val="2A2742"/>
                </a:solidFill>
                <a:latin typeface="Outfit Extra Bold" pitchFamily="34" charset="0"/>
                <a:ea typeface="Outfit Extra Bold" pitchFamily="34" charset="-122"/>
                <a:cs typeface="Outfit Extra Bold" pitchFamily="34" charset="-120"/>
              </a:rPr>
              <a:t>2</a:t>
            </a:r>
            <a:endParaRPr lang="en-US" sz="2300" dirty="0"/>
          </a:p>
        </p:txBody>
      </p:sp>
      <p:sp>
        <p:nvSpPr>
          <p:cNvPr id="10" name="Text 7"/>
          <p:cNvSpPr/>
          <p:nvPr/>
        </p:nvSpPr>
        <p:spPr>
          <a:xfrm>
            <a:off x="5315545" y="3082409"/>
            <a:ext cx="2478881" cy="309801"/>
          </a:xfrm>
          <a:prstGeom prst="rect">
            <a:avLst/>
          </a:prstGeom>
          <a:noFill/>
          <a:ln/>
        </p:spPr>
        <p:txBody>
          <a:bodyPr wrap="none" lIns="0" tIns="0" rIns="0" bIns="0" rtlCol="0" anchor="t"/>
          <a:lstStyle/>
          <a:p>
            <a:pPr marL="0" indent="0" algn="l">
              <a:lnSpc>
                <a:spcPts val="2400"/>
              </a:lnSpc>
              <a:buNone/>
            </a:pPr>
            <a:r>
              <a:rPr lang="en-US" sz="1950" b="1" dirty="0">
                <a:solidFill>
                  <a:srgbClr val="2A2742"/>
                </a:solidFill>
                <a:latin typeface="Outfit Extra Bold" pitchFamily="34" charset="0"/>
                <a:ea typeface="Outfit Extra Bold" pitchFamily="34" charset="-122"/>
                <a:cs typeface="Outfit Extra Bold" pitchFamily="34" charset="-120"/>
              </a:rPr>
              <a:t>Interviews</a:t>
            </a:r>
            <a:endParaRPr lang="en-US" sz="1950" dirty="0"/>
          </a:p>
        </p:txBody>
      </p:sp>
      <p:sp>
        <p:nvSpPr>
          <p:cNvPr id="11" name="Text 8"/>
          <p:cNvSpPr/>
          <p:nvPr/>
        </p:nvSpPr>
        <p:spPr>
          <a:xfrm>
            <a:off x="5315544" y="3451734"/>
            <a:ext cx="3754041" cy="3130518"/>
          </a:xfrm>
          <a:prstGeom prst="rect">
            <a:avLst/>
          </a:prstGeom>
          <a:noFill/>
          <a:ln/>
        </p:spPr>
        <p:txBody>
          <a:bodyPr wrap="square" lIns="0" tIns="0" rIns="0" bIns="0" rtlCol="0" anchor="t"/>
          <a:lstStyle/>
          <a:p>
            <a:pPr>
              <a:lnSpc>
                <a:spcPts val="2450"/>
              </a:lnSpc>
            </a:pPr>
            <a:r>
              <a:rPr lang="en-US" sz="1550" dirty="0">
                <a:solidFill>
                  <a:srgbClr val="2A2742"/>
                </a:solidFill>
                <a:latin typeface="Arimo" pitchFamily="34" charset="0"/>
                <a:ea typeface="Arimo" pitchFamily="34" charset="-122"/>
                <a:cs typeface="Arimo" pitchFamily="34" charset="-120"/>
              </a:rPr>
              <a:t>One-on-one conversations to gather detailed insights about needs, challenges, and expectations. Specificity, open-ended questions, and confidentiality were prioritized.</a:t>
            </a:r>
          </a:p>
          <a:p>
            <a:pPr>
              <a:lnSpc>
                <a:spcPts val="2450"/>
              </a:lnSpc>
            </a:pPr>
            <a:r>
              <a:rPr lang="en-US" sz="1600" b="1" dirty="0">
                <a:solidFill>
                  <a:srgbClr val="2A2742"/>
                </a:solidFill>
                <a:latin typeface="Outfit Extra Bold" pitchFamily="34" charset="0"/>
                <a:ea typeface="Outfit Extra Bold" pitchFamily="34" charset="-122"/>
                <a:cs typeface="Outfit Extra Bold" pitchFamily="34" charset="-120"/>
              </a:rPr>
              <a:t>Insights </a:t>
            </a:r>
            <a:endParaRPr lang="en-US" sz="1550" dirty="0">
              <a:solidFill>
                <a:srgbClr val="2A2742"/>
              </a:solidFill>
              <a:latin typeface="Arimo" pitchFamily="34" charset="0"/>
              <a:ea typeface="Arimo" pitchFamily="34" charset="-122"/>
              <a:cs typeface="Arimo" pitchFamily="34" charset="-120"/>
            </a:endParaRPr>
          </a:p>
          <a:p>
            <a:pPr>
              <a:lnSpc>
                <a:spcPts val="2450"/>
              </a:lnSpc>
            </a:pPr>
            <a:r>
              <a:rPr lang="en-US" sz="1550" dirty="0">
                <a:solidFill>
                  <a:srgbClr val="2A2742"/>
                </a:solidFill>
                <a:latin typeface="Arimo" pitchFamily="34" charset="0"/>
                <a:ea typeface="Arimo" pitchFamily="34" charset="-122"/>
                <a:cs typeface="Arimo" pitchFamily="34" charset="-120"/>
              </a:rPr>
              <a:t> Some student preferred finger print to facial recognition </a:t>
            </a:r>
            <a:r>
              <a:rPr lang="en-US" sz="1600" dirty="0">
                <a:solidFill>
                  <a:srgbClr val="2A2742"/>
                </a:solidFill>
                <a:latin typeface="Arimo" pitchFamily="34" charset="0"/>
                <a:ea typeface="Arimo" pitchFamily="34" charset="-122"/>
                <a:cs typeface="Arimo" pitchFamily="34" charset="-120"/>
              </a:rPr>
              <a:t>and lecturers wants the ability to initiate sessions.</a:t>
            </a:r>
            <a:endParaRPr lang="en-US" sz="1550" dirty="0"/>
          </a:p>
        </p:txBody>
      </p:sp>
      <p:sp>
        <p:nvSpPr>
          <p:cNvPr id="12" name="Shape 9"/>
          <p:cNvSpPr/>
          <p:nvPr/>
        </p:nvSpPr>
        <p:spPr>
          <a:xfrm>
            <a:off x="694015" y="6463308"/>
            <a:ext cx="446127" cy="446127"/>
          </a:xfrm>
          <a:prstGeom prst="roundRect">
            <a:avLst>
              <a:gd name="adj" fmla="val 18670"/>
            </a:avLst>
          </a:prstGeom>
          <a:solidFill>
            <a:srgbClr val="E9E6FA"/>
          </a:solidFill>
          <a:ln w="7620">
            <a:solidFill>
              <a:srgbClr val="BDB8DF"/>
            </a:solidFill>
            <a:prstDash val="solid"/>
          </a:ln>
        </p:spPr>
      </p:sp>
      <p:sp>
        <p:nvSpPr>
          <p:cNvPr id="13" name="Text 10"/>
          <p:cNvSpPr/>
          <p:nvPr/>
        </p:nvSpPr>
        <p:spPr>
          <a:xfrm>
            <a:off x="768310" y="6500396"/>
            <a:ext cx="297418" cy="371832"/>
          </a:xfrm>
          <a:prstGeom prst="rect">
            <a:avLst/>
          </a:prstGeom>
          <a:noFill/>
          <a:ln/>
        </p:spPr>
        <p:txBody>
          <a:bodyPr wrap="none" lIns="0" tIns="0" rIns="0" bIns="0" rtlCol="0" anchor="t"/>
          <a:lstStyle/>
          <a:p>
            <a:pPr marL="0" indent="0" algn="ctr">
              <a:lnSpc>
                <a:spcPts val="2300"/>
              </a:lnSpc>
              <a:buNone/>
            </a:pPr>
            <a:r>
              <a:rPr lang="en-US" sz="2300" b="1" dirty="0">
                <a:solidFill>
                  <a:srgbClr val="2A2742"/>
                </a:solidFill>
                <a:latin typeface="Outfit Extra Bold" pitchFamily="34" charset="0"/>
                <a:ea typeface="Outfit Extra Bold" pitchFamily="34" charset="-122"/>
                <a:cs typeface="Outfit Extra Bold" pitchFamily="34" charset="-120"/>
              </a:rPr>
              <a:t>3</a:t>
            </a:r>
            <a:endParaRPr lang="en-US" sz="2300" dirty="0"/>
          </a:p>
        </p:txBody>
      </p:sp>
      <p:sp>
        <p:nvSpPr>
          <p:cNvPr id="14" name="Text 11"/>
          <p:cNvSpPr/>
          <p:nvPr/>
        </p:nvSpPr>
        <p:spPr>
          <a:xfrm>
            <a:off x="1338382" y="6463308"/>
            <a:ext cx="2478881" cy="309801"/>
          </a:xfrm>
          <a:prstGeom prst="rect">
            <a:avLst/>
          </a:prstGeom>
          <a:noFill/>
          <a:ln/>
        </p:spPr>
        <p:txBody>
          <a:bodyPr wrap="none" lIns="0" tIns="0" rIns="0" bIns="0" rtlCol="0" anchor="t"/>
          <a:lstStyle/>
          <a:p>
            <a:pPr marL="0" indent="0" algn="l">
              <a:lnSpc>
                <a:spcPts val="2400"/>
              </a:lnSpc>
              <a:buNone/>
            </a:pPr>
            <a:r>
              <a:rPr lang="en-US" sz="1950" b="1" dirty="0">
                <a:solidFill>
                  <a:srgbClr val="2A2742"/>
                </a:solidFill>
                <a:latin typeface="Outfit Extra Bold" pitchFamily="34" charset="0"/>
                <a:ea typeface="Outfit Extra Bold" pitchFamily="34" charset="-122"/>
                <a:cs typeface="Outfit Extra Bold" pitchFamily="34" charset="-120"/>
              </a:rPr>
              <a:t>Brainstorming</a:t>
            </a:r>
            <a:endParaRPr lang="en-US" sz="1950" dirty="0"/>
          </a:p>
        </p:txBody>
      </p:sp>
      <p:sp>
        <p:nvSpPr>
          <p:cNvPr id="15" name="Text 12"/>
          <p:cNvSpPr/>
          <p:nvPr/>
        </p:nvSpPr>
        <p:spPr>
          <a:xfrm>
            <a:off x="1338382" y="6892052"/>
            <a:ext cx="7111603" cy="634603"/>
          </a:xfrm>
          <a:prstGeom prst="rect">
            <a:avLst/>
          </a:prstGeom>
          <a:noFill/>
          <a:ln/>
        </p:spPr>
        <p:txBody>
          <a:bodyPr wrap="square" lIns="0" tIns="0" rIns="0" bIns="0" rtlCol="0" anchor="t"/>
          <a:lstStyle/>
          <a:p>
            <a:pPr marL="0" indent="0" algn="l">
              <a:lnSpc>
                <a:spcPts val="2450"/>
              </a:lnSpc>
              <a:buNone/>
            </a:pPr>
            <a:r>
              <a:rPr lang="en-US" sz="1550" dirty="0">
                <a:solidFill>
                  <a:srgbClr val="2A2742"/>
                </a:solidFill>
                <a:latin typeface="Arimo" pitchFamily="34" charset="0"/>
                <a:ea typeface="Arimo" pitchFamily="34" charset="-122"/>
                <a:cs typeface="Arimo" pitchFamily="34" charset="-120"/>
              </a:rPr>
              <a:t>Collaborative sessions to generate innovative ideas and identify challenges. Mind mapping, silent brainstorming, and round-robin techniques were used.</a:t>
            </a:r>
            <a:endParaRPr lang="en-US" sz="1550" dirty="0"/>
          </a:p>
        </p:txBody>
      </p:sp>
    </p:spTree>
    <p:extLst>
      <p:ext uri="{BB962C8B-B14F-4D97-AF65-F5344CB8AC3E}">
        <p14:creationId xmlns:p14="http://schemas.microsoft.com/office/powerpoint/2010/main" val="196262499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94822" y="1095256"/>
            <a:ext cx="7727156" cy="1264920"/>
          </a:xfrm>
          <a:prstGeom prst="rect">
            <a:avLst/>
          </a:prstGeom>
          <a:noFill/>
          <a:ln/>
        </p:spPr>
        <p:txBody>
          <a:bodyPr wrap="square" lIns="0" tIns="0" rIns="0" bIns="0" rtlCol="0" anchor="t"/>
          <a:lstStyle/>
          <a:p>
            <a:pPr marL="0" indent="0" algn="l">
              <a:lnSpc>
                <a:spcPts val="4950"/>
              </a:lnSpc>
              <a:buNone/>
            </a:pPr>
            <a:r>
              <a:rPr lang="en-US" sz="3950" b="1" dirty="0">
                <a:solidFill>
                  <a:srgbClr val="231971"/>
                </a:solidFill>
                <a:latin typeface="Outfit Extra Bold" pitchFamily="34" charset="0"/>
                <a:ea typeface="Outfit Extra Bold" pitchFamily="34" charset="-122"/>
                <a:cs typeface="Outfit Extra Bold" pitchFamily="34" charset="-120"/>
              </a:rPr>
              <a:t>Reverse Engineering: Learning from Existing Systems</a:t>
            </a:r>
            <a:endParaRPr lang="en-US" sz="3950" dirty="0"/>
          </a:p>
        </p:txBody>
      </p:sp>
      <p:pic>
        <p:nvPicPr>
          <p:cNvPr id="4" name="Image 1" descr="preencoded.png"/>
          <p:cNvPicPr>
            <a:picLocks noChangeAspect="1"/>
          </p:cNvPicPr>
          <p:nvPr/>
        </p:nvPicPr>
        <p:blipFill>
          <a:blip r:embed="rId4"/>
          <a:stretch>
            <a:fillRect/>
          </a:stretch>
        </p:blipFill>
        <p:spPr>
          <a:xfrm>
            <a:off x="6194822" y="2663785"/>
            <a:ext cx="1012031" cy="1490186"/>
          </a:xfrm>
          <a:prstGeom prst="rect">
            <a:avLst/>
          </a:prstGeom>
        </p:spPr>
      </p:pic>
      <p:sp>
        <p:nvSpPr>
          <p:cNvPr id="5" name="Text 1"/>
          <p:cNvSpPr/>
          <p:nvPr/>
        </p:nvSpPr>
        <p:spPr>
          <a:xfrm>
            <a:off x="7510462" y="2866192"/>
            <a:ext cx="3797975" cy="316230"/>
          </a:xfrm>
          <a:prstGeom prst="rect">
            <a:avLst/>
          </a:prstGeom>
          <a:noFill/>
          <a:ln/>
        </p:spPr>
        <p:txBody>
          <a:bodyPr wrap="none" lIns="0" tIns="0" rIns="0" bIns="0" rtlCol="0" anchor="t"/>
          <a:lstStyle/>
          <a:p>
            <a:pPr marL="0" indent="0" algn="l">
              <a:lnSpc>
                <a:spcPts val="2450"/>
              </a:lnSpc>
              <a:buNone/>
            </a:pPr>
            <a:r>
              <a:rPr lang="en-US" sz="1950" b="1" dirty="0">
                <a:solidFill>
                  <a:srgbClr val="2A2742"/>
                </a:solidFill>
                <a:latin typeface="Outfit Extra Bold" pitchFamily="34" charset="0"/>
                <a:ea typeface="Outfit Extra Bold" pitchFamily="34" charset="-122"/>
                <a:cs typeface="Outfit Extra Bold" pitchFamily="34" charset="-120"/>
              </a:rPr>
              <a:t>Understanding Existing Systems</a:t>
            </a:r>
            <a:endParaRPr lang="en-US" sz="1950" dirty="0"/>
          </a:p>
        </p:txBody>
      </p:sp>
      <p:sp>
        <p:nvSpPr>
          <p:cNvPr id="6" name="Text 2"/>
          <p:cNvSpPr/>
          <p:nvPr/>
        </p:nvSpPr>
        <p:spPr>
          <a:xfrm>
            <a:off x="7510462" y="3303865"/>
            <a:ext cx="6411516" cy="647700"/>
          </a:xfrm>
          <a:prstGeom prst="rect">
            <a:avLst/>
          </a:prstGeom>
          <a:noFill/>
          <a:ln/>
        </p:spPr>
        <p:txBody>
          <a:bodyPr wrap="square" lIns="0" tIns="0" rIns="0" bIns="0" rtlCol="0" anchor="t"/>
          <a:lstStyle/>
          <a:p>
            <a:pPr marL="0" indent="0" algn="l">
              <a:lnSpc>
                <a:spcPts val="2550"/>
              </a:lnSpc>
              <a:buNone/>
            </a:pPr>
            <a:r>
              <a:rPr lang="en-US" sz="1550" dirty="0">
                <a:solidFill>
                  <a:srgbClr val="2A2742"/>
                </a:solidFill>
                <a:latin typeface="Arimo" pitchFamily="34" charset="0"/>
                <a:ea typeface="Arimo" pitchFamily="34" charset="-122"/>
                <a:cs typeface="Arimo" pitchFamily="34" charset="-120"/>
              </a:rPr>
              <a:t>Analyze architecture and workflows of existing attendance systems, including source code, key features, and documentation.</a:t>
            </a:r>
            <a:endParaRPr lang="en-US" sz="1550" dirty="0"/>
          </a:p>
        </p:txBody>
      </p:sp>
      <p:pic>
        <p:nvPicPr>
          <p:cNvPr id="7" name="Image 2" descr="preencoded.png"/>
          <p:cNvPicPr>
            <a:picLocks noChangeAspect="1"/>
          </p:cNvPicPr>
          <p:nvPr/>
        </p:nvPicPr>
        <p:blipFill>
          <a:blip r:embed="rId5"/>
          <a:stretch>
            <a:fillRect/>
          </a:stretch>
        </p:blipFill>
        <p:spPr>
          <a:xfrm>
            <a:off x="6194822" y="4153972"/>
            <a:ext cx="1012031" cy="1490186"/>
          </a:xfrm>
          <a:prstGeom prst="rect">
            <a:avLst/>
          </a:prstGeom>
        </p:spPr>
      </p:pic>
      <p:sp>
        <p:nvSpPr>
          <p:cNvPr id="8" name="Text 3"/>
          <p:cNvSpPr/>
          <p:nvPr/>
        </p:nvSpPr>
        <p:spPr>
          <a:xfrm>
            <a:off x="7510462" y="4356378"/>
            <a:ext cx="4350782" cy="316230"/>
          </a:xfrm>
          <a:prstGeom prst="rect">
            <a:avLst/>
          </a:prstGeom>
          <a:noFill/>
          <a:ln/>
        </p:spPr>
        <p:txBody>
          <a:bodyPr wrap="none" lIns="0" tIns="0" rIns="0" bIns="0" rtlCol="0" anchor="t"/>
          <a:lstStyle/>
          <a:p>
            <a:pPr marL="0" indent="0" algn="l">
              <a:lnSpc>
                <a:spcPts val="2450"/>
              </a:lnSpc>
              <a:buNone/>
            </a:pPr>
            <a:r>
              <a:rPr lang="en-US" sz="1950" b="1" dirty="0">
                <a:solidFill>
                  <a:srgbClr val="2A2742"/>
                </a:solidFill>
                <a:latin typeface="Outfit Extra Bold" pitchFamily="34" charset="0"/>
                <a:ea typeface="Outfit Extra Bold" pitchFamily="34" charset="-122"/>
                <a:cs typeface="Outfit Extra Bold" pitchFamily="34" charset="-120"/>
              </a:rPr>
              <a:t>Geofencing Implementation Analysis</a:t>
            </a:r>
            <a:endParaRPr lang="en-US" sz="1950" dirty="0"/>
          </a:p>
        </p:txBody>
      </p:sp>
      <p:sp>
        <p:nvSpPr>
          <p:cNvPr id="9" name="Text 4"/>
          <p:cNvSpPr/>
          <p:nvPr/>
        </p:nvSpPr>
        <p:spPr>
          <a:xfrm>
            <a:off x="7510462" y="4794052"/>
            <a:ext cx="6411516" cy="647700"/>
          </a:xfrm>
          <a:prstGeom prst="rect">
            <a:avLst/>
          </a:prstGeom>
          <a:noFill/>
          <a:ln/>
        </p:spPr>
        <p:txBody>
          <a:bodyPr wrap="square" lIns="0" tIns="0" rIns="0" bIns="0" rtlCol="0" anchor="t"/>
          <a:lstStyle/>
          <a:p>
            <a:pPr marL="0" indent="0" algn="l">
              <a:lnSpc>
                <a:spcPts val="2550"/>
              </a:lnSpc>
              <a:buNone/>
            </a:pPr>
            <a:r>
              <a:rPr lang="en-US" sz="1550" dirty="0">
                <a:solidFill>
                  <a:srgbClr val="2A2742"/>
                </a:solidFill>
                <a:latin typeface="Arimo" pitchFamily="34" charset="0"/>
                <a:ea typeface="Arimo" pitchFamily="34" charset="-122"/>
                <a:cs typeface="Arimo" pitchFamily="34" charset="-120"/>
              </a:rPr>
              <a:t>Examine GPS data processing, accuracy evaluation, and performance optimization for location-based attendance verification.</a:t>
            </a:r>
            <a:endParaRPr lang="en-US" sz="1550" dirty="0"/>
          </a:p>
        </p:txBody>
      </p:sp>
      <p:pic>
        <p:nvPicPr>
          <p:cNvPr id="10" name="Image 3" descr="preencoded.png"/>
          <p:cNvPicPr>
            <a:picLocks noChangeAspect="1"/>
          </p:cNvPicPr>
          <p:nvPr/>
        </p:nvPicPr>
        <p:blipFill>
          <a:blip r:embed="rId6"/>
          <a:stretch>
            <a:fillRect/>
          </a:stretch>
        </p:blipFill>
        <p:spPr>
          <a:xfrm>
            <a:off x="6194822" y="5644158"/>
            <a:ext cx="1012031" cy="1490186"/>
          </a:xfrm>
          <a:prstGeom prst="rect">
            <a:avLst/>
          </a:prstGeom>
        </p:spPr>
      </p:pic>
      <p:sp>
        <p:nvSpPr>
          <p:cNvPr id="11" name="Text 5"/>
          <p:cNvSpPr/>
          <p:nvPr/>
        </p:nvSpPr>
        <p:spPr>
          <a:xfrm>
            <a:off x="7510462" y="5846564"/>
            <a:ext cx="4599265" cy="316230"/>
          </a:xfrm>
          <a:prstGeom prst="rect">
            <a:avLst/>
          </a:prstGeom>
          <a:noFill/>
          <a:ln/>
        </p:spPr>
        <p:txBody>
          <a:bodyPr wrap="none" lIns="0" tIns="0" rIns="0" bIns="0" rtlCol="0" anchor="t"/>
          <a:lstStyle/>
          <a:p>
            <a:pPr marL="0" indent="0" algn="l">
              <a:lnSpc>
                <a:spcPts val="2450"/>
              </a:lnSpc>
              <a:buNone/>
            </a:pPr>
            <a:r>
              <a:rPr lang="en-US" sz="1950" b="1" dirty="0">
                <a:solidFill>
                  <a:srgbClr val="2A2742"/>
                </a:solidFill>
                <a:latin typeface="Outfit Extra Bold" pitchFamily="34" charset="0"/>
                <a:ea typeface="Outfit Extra Bold" pitchFamily="34" charset="-122"/>
                <a:cs typeface="Outfit Extra Bold" pitchFamily="34" charset="-120"/>
              </a:rPr>
              <a:t>Facial Recognition Technology Analysis</a:t>
            </a:r>
            <a:endParaRPr lang="en-US" sz="1950" dirty="0"/>
          </a:p>
        </p:txBody>
      </p:sp>
      <p:sp>
        <p:nvSpPr>
          <p:cNvPr id="12" name="Text 6"/>
          <p:cNvSpPr/>
          <p:nvPr/>
        </p:nvSpPr>
        <p:spPr>
          <a:xfrm>
            <a:off x="7510462" y="6284238"/>
            <a:ext cx="6411516" cy="647700"/>
          </a:xfrm>
          <a:prstGeom prst="rect">
            <a:avLst/>
          </a:prstGeom>
          <a:noFill/>
          <a:ln/>
        </p:spPr>
        <p:txBody>
          <a:bodyPr wrap="square" lIns="0" tIns="0" rIns="0" bIns="0" rtlCol="0" anchor="t"/>
          <a:lstStyle/>
          <a:p>
            <a:pPr marL="0" indent="0" algn="l">
              <a:lnSpc>
                <a:spcPts val="2550"/>
              </a:lnSpc>
              <a:buNone/>
            </a:pPr>
            <a:r>
              <a:rPr lang="en-US" sz="1550" dirty="0">
                <a:solidFill>
                  <a:srgbClr val="2A2742"/>
                </a:solidFill>
                <a:latin typeface="Arimo" pitchFamily="34" charset="0"/>
                <a:ea typeface="Arimo" pitchFamily="34" charset="-122"/>
                <a:cs typeface="Arimo" pitchFamily="34" charset="-120"/>
              </a:rPr>
              <a:t>Study algorithms, training datasets, and security measures to optimize facial recognition accuracy and ensure secure user identification.</a:t>
            </a:r>
            <a:endParaRPr lang="en-US" sz="1550" dirty="0"/>
          </a:p>
        </p:txBody>
      </p:sp>
      <p:sp>
        <p:nvSpPr>
          <p:cNvPr id="13" name="Shape 1">
            <a:extLst>
              <a:ext uri="{FF2B5EF4-FFF2-40B4-BE49-F238E27FC236}">
                <a16:creationId xmlns:a16="http://schemas.microsoft.com/office/drawing/2014/main" id="{CEE2152B-D23A-4922-9D21-13ED80FF9FDF}"/>
              </a:ext>
            </a:extLst>
          </p:cNvPr>
          <p:cNvSpPr/>
          <p:nvPr/>
        </p:nvSpPr>
        <p:spPr>
          <a:xfrm>
            <a:off x="12422170" y="7549425"/>
            <a:ext cx="2173724" cy="647701"/>
          </a:xfrm>
          <a:prstGeom prst="roundRect">
            <a:avLst>
              <a:gd name="adj" fmla="val 5705"/>
            </a:avLst>
          </a:prstGeom>
          <a:solidFill>
            <a:srgbClr val="EEEEF3"/>
          </a:solidFill>
          <a:ln w="7620">
            <a:solidFill>
              <a:srgbClr val="EEEEF3"/>
            </a:solidFill>
            <a:prstDash val="solid"/>
          </a:ln>
        </p:spPr>
        <p:txBody>
          <a:bodyPr/>
          <a:lstStyle/>
          <a:p>
            <a:endParaRPr lang="en-CM" dirty="0"/>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11637"/>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Focus Groups: Gathering Qualitative Insights</a:t>
            </a:r>
            <a:endParaRPr lang="en-US" sz="4450" dirty="0"/>
          </a:p>
        </p:txBody>
      </p:sp>
      <p:sp>
        <p:nvSpPr>
          <p:cNvPr id="4" name="Shape 1"/>
          <p:cNvSpPr/>
          <p:nvPr/>
        </p:nvSpPr>
        <p:spPr>
          <a:xfrm>
            <a:off x="6280190" y="2469356"/>
            <a:ext cx="3664863" cy="3136702"/>
          </a:xfrm>
          <a:prstGeom prst="roundRect">
            <a:avLst>
              <a:gd name="adj" fmla="val 3037"/>
            </a:avLst>
          </a:prstGeom>
          <a:solidFill>
            <a:srgbClr val="E9E6FA"/>
          </a:solidFill>
          <a:ln w="7620">
            <a:solidFill>
              <a:srgbClr val="BDB8DF"/>
            </a:solidFill>
            <a:prstDash val="solid"/>
          </a:ln>
        </p:spPr>
      </p:sp>
      <p:sp>
        <p:nvSpPr>
          <p:cNvPr id="5" name="Text 2"/>
          <p:cNvSpPr/>
          <p:nvPr/>
        </p:nvSpPr>
        <p:spPr>
          <a:xfrm>
            <a:off x="6514624" y="270379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Purpose</a:t>
            </a:r>
            <a:endParaRPr lang="en-US" sz="2200" dirty="0"/>
          </a:p>
        </p:txBody>
      </p:sp>
      <p:sp>
        <p:nvSpPr>
          <p:cNvPr id="6" name="Text 3"/>
          <p:cNvSpPr/>
          <p:nvPr/>
        </p:nvSpPr>
        <p:spPr>
          <a:xfrm>
            <a:off x="6514624" y="3194209"/>
            <a:ext cx="3195995" cy="2177415"/>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Gather detailed opinions, priorities, and emotional responses from students and instructors about existing attendance systems and the proposed solution.</a:t>
            </a:r>
            <a:endParaRPr lang="en-US" sz="1750" dirty="0"/>
          </a:p>
        </p:txBody>
      </p:sp>
      <p:sp>
        <p:nvSpPr>
          <p:cNvPr id="7" name="Shape 4"/>
          <p:cNvSpPr/>
          <p:nvPr/>
        </p:nvSpPr>
        <p:spPr>
          <a:xfrm>
            <a:off x="10171867" y="2469356"/>
            <a:ext cx="3664863" cy="3136702"/>
          </a:xfrm>
          <a:prstGeom prst="roundRect">
            <a:avLst>
              <a:gd name="adj" fmla="val 3037"/>
            </a:avLst>
          </a:prstGeom>
          <a:solidFill>
            <a:srgbClr val="E9E6FA"/>
          </a:solidFill>
          <a:ln w="7620">
            <a:solidFill>
              <a:srgbClr val="BDB8DF"/>
            </a:solidFill>
            <a:prstDash val="solid"/>
          </a:ln>
        </p:spPr>
      </p:sp>
      <p:sp>
        <p:nvSpPr>
          <p:cNvPr id="8" name="Text 5"/>
          <p:cNvSpPr/>
          <p:nvPr/>
        </p:nvSpPr>
        <p:spPr>
          <a:xfrm>
            <a:off x="10406301" y="270379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Process</a:t>
            </a:r>
            <a:endParaRPr lang="en-US" sz="2200" dirty="0"/>
          </a:p>
        </p:txBody>
      </p:sp>
      <p:sp>
        <p:nvSpPr>
          <p:cNvPr id="9" name="Text 6"/>
          <p:cNvSpPr/>
          <p:nvPr/>
        </p:nvSpPr>
        <p:spPr>
          <a:xfrm>
            <a:off x="10406301" y="3194209"/>
            <a:ext cx="3195995" cy="1814513"/>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Form groups of 6–8 participants by role. A facilitator led discussions on ease of use, trust in biometric systems, and concerns about tracking.</a:t>
            </a:r>
            <a:endParaRPr lang="en-US" sz="1750" dirty="0"/>
          </a:p>
        </p:txBody>
      </p:sp>
      <p:sp>
        <p:nvSpPr>
          <p:cNvPr id="10" name="Shape 7"/>
          <p:cNvSpPr/>
          <p:nvPr/>
        </p:nvSpPr>
        <p:spPr>
          <a:xfrm>
            <a:off x="6280190" y="5832872"/>
            <a:ext cx="7556421" cy="1685092"/>
          </a:xfrm>
          <a:prstGeom prst="roundRect">
            <a:avLst>
              <a:gd name="adj" fmla="val 5654"/>
            </a:avLst>
          </a:prstGeom>
          <a:solidFill>
            <a:srgbClr val="E9E6FA"/>
          </a:solidFill>
          <a:ln w="7620">
            <a:solidFill>
              <a:srgbClr val="BDB8DF"/>
            </a:solidFill>
            <a:prstDash val="solid"/>
          </a:ln>
        </p:spPr>
      </p:sp>
      <p:sp>
        <p:nvSpPr>
          <p:cNvPr id="11" name="Text 8"/>
          <p:cNvSpPr/>
          <p:nvPr/>
        </p:nvSpPr>
        <p:spPr>
          <a:xfrm>
            <a:off x="6514624" y="606730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Key Takeaways</a:t>
            </a:r>
            <a:endParaRPr lang="en-US" sz="2200" dirty="0"/>
          </a:p>
        </p:txBody>
      </p:sp>
      <p:sp>
        <p:nvSpPr>
          <p:cNvPr id="12" name="Text 9"/>
          <p:cNvSpPr/>
          <p:nvPr/>
        </p:nvSpPr>
        <p:spPr>
          <a:xfrm>
            <a:off x="6514624" y="6557724"/>
            <a:ext cx="7087553" cy="725805"/>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Students favored self-check-in with restrictions. Instructors wanted real-time alerts for missed attendance or anomalies.</a:t>
            </a:r>
            <a:endParaRPr lang="en-US" sz="1750" dirty="0"/>
          </a:p>
        </p:txBody>
      </p:sp>
      <p:sp>
        <p:nvSpPr>
          <p:cNvPr id="13" name="Shape 1">
            <a:extLst>
              <a:ext uri="{FF2B5EF4-FFF2-40B4-BE49-F238E27FC236}">
                <a16:creationId xmlns:a16="http://schemas.microsoft.com/office/drawing/2014/main" id="{73783276-F826-4E1B-B093-31386E88CB1A}"/>
              </a:ext>
            </a:extLst>
          </p:cNvPr>
          <p:cNvSpPr/>
          <p:nvPr/>
        </p:nvSpPr>
        <p:spPr>
          <a:xfrm>
            <a:off x="12611819" y="7727525"/>
            <a:ext cx="2001327" cy="484822"/>
          </a:xfrm>
          <a:prstGeom prst="roundRect">
            <a:avLst>
              <a:gd name="adj" fmla="val 5705"/>
            </a:avLst>
          </a:prstGeom>
          <a:solidFill>
            <a:srgbClr val="EEEEF3"/>
          </a:solidFill>
          <a:ln w="7620">
            <a:solidFill>
              <a:srgbClr val="EEEEF3"/>
            </a:solidFill>
            <a:prstDash val="solid"/>
          </a:ln>
        </p:spPr>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734020"/>
            <a:ext cx="9373910" cy="708779"/>
          </a:xfrm>
          <a:prstGeom prst="rect">
            <a:avLst/>
          </a:prstGeom>
          <a:noFill/>
          <a:ln/>
        </p:spPr>
        <p:txBody>
          <a:bodyPr wrap="none" lIns="0" tIns="0" rIns="0" bIns="0" rtlCol="0" anchor="t"/>
          <a:lstStyle/>
          <a:p>
            <a:pPr marL="0" indent="0" algn="l">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Prototyping: Visualizing the System</a:t>
            </a:r>
            <a:endParaRPr lang="en-US" sz="4450" dirty="0"/>
          </a:p>
        </p:txBody>
      </p:sp>
      <p:sp>
        <p:nvSpPr>
          <p:cNvPr id="3" name="Shape 1"/>
          <p:cNvSpPr/>
          <p:nvPr/>
        </p:nvSpPr>
        <p:spPr>
          <a:xfrm>
            <a:off x="12732589" y="7535261"/>
            <a:ext cx="1880558" cy="657820"/>
          </a:xfrm>
          <a:prstGeom prst="roundRect">
            <a:avLst>
              <a:gd name="adj" fmla="val 5705"/>
            </a:avLst>
          </a:prstGeom>
          <a:solidFill>
            <a:srgbClr val="EEEEF3"/>
          </a:solidFill>
          <a:ln w="7620">
            <a:solidFill>
              <a:srgbClr val="EEEEF3"/>
            </a:solidFill>
            <a:prstDash val="solid"/>
          </a:ln>
        </p:spPr>
      </p:sp>
      <p:sp>
        <p:nvSpPr>
          <p:cNvPr id="4" name="Text 2"/>
          <p:cNvSpPr/>
          <p:nvPr/>
        </p:nvSpPr>
        <p:spPr>
          <a:xfrm>
            <a:off x="1721167" y="2531983"/>
            <a:ext cx="318968" cy="398621"/>
          </a:xfrm>
          <a:prstGeom prst="rect">
            <a:avLst/>
          </a:prstGeom>
          <a:noFill/>
          <a:ln/>
        </p:spPr>
        <p:txBody>
          <a:bodyPr wrap="none" lIns="0" tIns="0" rIns="0" bIns="0" rtlCol="0" anchor="t"/>
          <a:lstStyle/>
          <a:p>
            <a:pPr marL="0" indent="0" algn="ctr">
              <a:lnSpc>
                <a:spcPts val="4000"/>
              </a:lnSpc>
              <a:buNone/>
            </a:pPr>
            <a:r>
              <a:rPr lang="en-US" sz="2500" b="1" dirty="0">
                <a:solidFill>
                  <a:srgbClr val="2A2742"/>
                </a:solidFill>
                <a:latin typeface="Outfit Extra Bold" pitchFamily="34" charset="0"/>
                <a:ea typeface="Outfit Extra Bold" pitchFamily="34" charset="-122"/>
                <a:cs typeface="Outfit Extra Bold" pitchFamily="34" charset="-120"/>
              </a:rPr>
              <a:t>1</a:t>
            </a:r>
            <a:endParaRPr lang="en-US" sz="2500" dirty="0"/>
          </a:p>
        </p:txBody>
      </p:sp>
      <p:sp>
        <p:nvSpPr>
          <p:cNvPr id="5" name="Text 3"/>
          <p:cNvSpPr/>
          <p:nvPr/>
        </p:nvSpPr>
        <p:spPr>
          <a:xfrm>
            <a:off x="3194328" y="212324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Overview</a:t>
            </a:r>
            <a:endParaRPr lang="en-US" sz="2200" dirty="0"/>
          </a:p>
        </p:txBody>
      </p:sp>
      <p:sp>
        <p:nvSpPr>
          <p:cNvPr id="6" name="Text 4"/>
          <p:cNvSpPr/>
          <p:nvPr/>
        </p:nvSpPr>
        <p:spPr>
          <a:xfrm>
            <a:off x="3194328" y="2613660"/>
            <a:ext cx="10415468" cy="725805"/>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Create early visual representations of the system to validate user expectations.</a:t>
            </a:r>
            <a:endParaRPr lang="en-US" sz="1750" dirty="0"/>
          </a:p>
        </p:txBody>
      </p:sp>
      <p:sp>
        <p:nvSpPr>
          <p:cNvPr id="7" name="Shape 5"/>
          <p:cNvSpPr/>
          <p:nvPr/>
        </p:nvSpPr>
        <p:spPr>
          <a:xfrm>
            <a:off x="3080861" y="3551039"/>
            <a:ext cx="10642402" cy="15240"/>
          </a:xfrm>
          <a:prstGeom prst="roundRect">
            <a:avLst>
              <a:gd name="adj" fmla="val 625116"/>
            </a:avLst>
          </a:prstGeom>
          <a:solidFill>
            <a:srgbClr val="BDB8DF"/>
          </a:solidFill>
          <a:ln/>
        </p:spPr>
      </p:sp>
      <p:sp>
        <p:nvSpPr>
          <p:cNvPr id="8" name="Shape 6"/>
          <p:cNvSpPr/>
          <p:nvPr/>
        </p:nvSpPr>
        <p:spPr>
          <a:xfrm>
            <a:off x="793790" y="3679627"/>
            <a:ext cx="4347567" cy="1669852"/>
          </a:xfrm>
          <a:prstGeom prst="roundRect">
            <a:avLst>
              <a:gd name="adj" fmla="val 5705"/>
            </a:avLst>
          </a:prstGeom>
          <a:solidFill>
            <a:srgbClr val="E9E6FA"/>
          </a:solidFill>
          <a:ln w="7620">
            <a:solidFill>
              <a:srgbClr val="BDB8DF"/>
            </a:solidFill>
            <a:prstDash val="solid"/>
          </a:ln>
        </p:spPr>
      </p:sp>
      <p:sp>
        <p:nvSpPr>
          <p:cNvPr id="9" name="Text 7"/>
          <p:cNvSpPr/>
          <p:nvPr/>
        </p:nvSpPr>
        <p:spPr>
          <a:xfrm>
            <a:off x="2808089" y="4315182"/>
            <a:ext cx="318968" cy="398621"/>
          </a:xfrm>
          <a:prstGeom prst="rect">
            <a:avLst/>
          </a:prstGeom>
          <a:noFill/>
          <a:ln/>
        </p:spPr>
        <p:txBody>
          <a:bodyPr wrap="none" lIns="0" tIns="0" rIns="0" bIns="0" rtlCol="0" anchor="t"/>
          <a:lstStyle/>
          <a:p>
            <a:pPr marL="0" indent="0" algn="ctr">
              <a:lnSpc>
                <a:spcPts val="4000"/>
              </a:lnSpc>
              <a:buNone/>
            </a:pPr>
            <a:r>
              <a:rPr lang="en-US" sz="2500" b="1" dirty="0">
                <a:solidFill>
                  <a:srgbClr val="2A2742"/>
                </a:solidFill>
                <a:latin typeface="Outfit Extra Bold" pitchFamily="34" charset="0"/>
                <a:ea typeface="Outfit Extra Bold" pitchFamily="34" charset="-122"/>
                <a:cs typeface="Outfit Extra Bold" pitchFamily="34" charset="-120"/>
              </a:rPr>
              <a:t>2</a:t>
            </a:r>
            <a:endParaRPr lang="en-US" sz="2500" dirty="0"/>
          </a:p>
        </p:txBody>
      </p:sp>
      <p:sp>
        <p:nvSpPr>
          <p:cNvPr id="10" name="Text 8"/>
          <p:cNvSpPr/>
          <p:nvPr/>
        </p:nvSpPr>
        <p:spPr>
          <a:xfrm>
            <a:off x="5368171" y="390644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Process</a:t>
            </a:r>
            <a:endParaRPr lang="en-US" sz="2200" dirty="0"/>
          </a:p>
        </p:txBody>
      </p:sp>
      <p:sp>
        <p:nvSpPr>
          <p:cNvPr id="11" name="Text 9"/>
          <p:cNvSpPr/>
          <p:nvPr/>
        </p:nvSpPr>
        <p:spPr>
          <a:xfrm>
            <a:off x="5368171" y="4396859"/>
            <a:ext cx="8241625" cy="725805"/>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Show paper-based designs to stakeholders. Simulate scenarios and document feedback.</a:t>
            </a:r>
            <a:endParaRPr lang="en-US" sz="1750" dirty="0"/>
          </a:p>
        </p:txBody>
      </p:sp>
      <p:sp>
        <p:nvSpPr>
          <p:cNvPr id="12" name="Shape 10"/>
          <p:cNvSpPr/>
          <p:nvPr/>
        </p:nvSpPr>
        <p:spPr>
          <a:xfrm>
            <a:off x="5254704" y="5334238"/>
            <a:ext cx="8468558" cy="15240"/>
          </a:xfrm>
          <a:prstGeom prst="roundRect">
            <a:avLst>
              <a:gd name="adj" fmla="val 625116"/>
            </a:avLst>
          </a:prstGeom>
          <a:solidFill>
            <a:srgbClr val="BDB8DF"/>
          </a:solidFill>
          <a:ln/>
        </p:spPr>
      </p:sp>
      <p:sp>
        <p:nvSpPr>
          <p:cNvPr id="13" name="Shape 11"/>
          <p:cNvSpPr/>
          <p:nvPr/>
        </p:nvSpPr>
        <p:spPr>
          <a:xfrm>
            <a:off x="793790" y="5462826"/>
            <a:ext cx="6521410" cy="2032754"/>
          </a:xfrm>
          <a:prstGeom prst="roundRect">
            <a:avLst>
              <a:gd name="adj" fmla="val 4687"/>
            </a:avLst>
          </a:prstGeom>
          <a:solidFill>
            <a:srgbClr val="E9E6FA"/>
          </a:solidFill>
          <a:ln w="7620">
            <a:solidFill>
              <a:srgbClr val="BDB8DF"/>
            </a:solidFill>
            <a:prstDash val="solid"/>
          </a:ln>
        </p:spPr>
      </p:sp>
      <p:sp>
        <p:nvSpPr>
          <p:cNvPr id="14" name="Text 12"/>
          <p:cNvSpPr/>
          <p:nvPr/>
        </p:nvSpPr>
        <p:spPr>
          <a:xfrm>
            <a:off x="3895011" y="6279833"/>
            <a:ext cx="318968" cy="398621"/>
          </a:xfrm>
          <a:prstGeom prst="rect">
            <a:avLst/>
          </a:prstGeom>
          <a:noFill/>
          <a:ln/>
        </p:spPr>
        <p:txBody>
          <a:bodyPr wrap="none" lIns="0" tIns="0" rIns="0" bIns="0" rtlCol="0" anchor="t"/>
          <a:lstStyle/>
          <a:p>
            <a:pPr marL="0" indent="0" algn="ctr">
              <a:lnSpc>
                <a:spcPts val="4000"/>
              </a:lnSpc>
              <a:buNone/>
            </a:pPr>
            <a:r>
              <a:rPr lang="en-US" sz="2500" b="1" dirty="0">
                <a:solidFill>
                  <a:srgbClr val="2A2742"/>
                </a:solidFill>
                <a:latin typeface="Outfit Extra Bold" pitchFamily="34" charset="0"/>
                <a:ea typeface="Outfit Extra Bold" pitchFamily="34" charset="-122"/>
                <a:cs typeface="Outfit Extra Bold" pitchFamily="34" charset="-120"/>
              </a:rPr>
              <a:t>3</a:t>
            </a:r>
            <a:endParaRPr lang="en-US" sz="2500" dirty="0"/>
          </a:p>
        </p:txBody>
      </p:sp>
      <p:sp>
        <p:nvSpPr>
          <p:cNvPr id="15" name="Text 13"/>
          <p:cNvSpPr/>
          <p:nvPr/>
        </p:nvSpPr>
        <p:spPr>
          <a:xfrm>
            <a:off x="7542014" y="568964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Findings</a:t>
            </a:r>
            <a:endParaRPr lang="en-US" sz="2200" dirty="0"/>
          </a:p>
        </p:txBody>
      </p:sp>
      <p:sp>
        <p:nvSpPr>
          <p:cNvPr id="16" name="Text 14"/>
          <p:cNvSpPr/>
          <p:nvPr/>
        </p:nvSpPr>
        <p:spPr>
          <a:xfrm>
            <a:off x="7542014" y="6180058"/>
            <a:ext cx="6067782" cy="1088708"/>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Users wanted minimal clicks for check-in and feedback indicators. Instructors requested color-coded attendance indicators.</a:t>
            </a:r>
            <a:endParaRPr lang="en-US" sz="1750" dirty="0"/>
          </a:p>
        </p:txBody>
      </p:sp>
      <p:sp>
        <p:nvSpPr>
          <p:cNvPr id="17" name="Shape 1">
            <a:extLst>
              <a:ext uri="{FF2B5EF4-FFF2-40B4-BE49-F238E27FC236}">
                <a16:creationId xmlns:a16="http://schemas.microsoft.com/office/drawing/2014/main" id="{A5FD1949-051E-4B25-8A1A-D7A9C8BA7FA0}"/>
              </a:ext>
            </a:extLst>
          </p:cNvPr>
          <p:cNvSpPr/>
          <p:nvPr/>
        </p:nvSpPr>
        <p:spPr>
          <a:xfrm>
            <a:off x="793849" y="1753730"/>
            <a:ext cx="2173724" cy="1669852"/>
          </a:xfrm>
          <a:prstGeom prst="roundRect">
            <a:avLst>
              <a:gd name="adj" fmla="val 5705"/>
            </a:avLst>
          </a:prstGeom>
          <a:solidFill>
            <a:srgbClr val="E9E6FA"/>
          </a:solidFill>
          <a:ln w="7620">
            <a:solidFill>
              <a:srgbClr val="BDB8DF"/>
            </a:solidFill>
            <a:prstDash val="solid"/>
          </a:ln>
        </p:spPr>
        <p:txBody>
          <a:bodyPr/>
          <a:lstStyle/>
          <a:p>
            <a:endParaRPr lang="en-US" sz="2400" b="1" dirty="0"/>
          </a:p>
        </p:txBody>
      </p:sp>
      <p:sp>
        <p:nvSpPr>
          <p:cNvPr id="19" name="TextBox 18">
            <a:extLst>
              <a:ext uri="{FF2B5EF4-FFF2-40B4-BE49-F238E27FC236}">
                <a16:creationId xmlns:a16="http://schemas.microsoft.com/office/drawing/2014/main" id="{E0A5AC91-B7E8-C7B5-D9D1-C9C87C7A5963}"/>
              </a:ext>
            </a:extLst>
          </p:cNvPr>
          <p:cNvSpPr txBox="1"/>
          <p:nvPr/>
        </p:nvSpPr>
        <p:spPr>
          <a:xfrm>
            <a:off x="1729460" y="2357823"/>
            <a:ext cx="346570" cy="477054"/>
          </a:xfrm>
          <a:prstGeom prst="rect">
            <a:avLst/>
          </a:prstGeom>
          <a:noFill/>
        </p:spPr>
        <p:txBody>
          <a:bodyPr wrap="none" rtlCol="0">
            <a:spAutoFit/>
          </a:bodyPr>
          <a:lstStyle/>
          <a:p>
            <a:r>
              <a:rPr lang="en-US" sz="2500" b="1" dirty="0"/>
              <a:t>1</a:t>
            </a:r>
            <a:endParaRPr lang="en-CM" sz="2500" b="1" dirty="0"/>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99229" y="234875"/>
            <a:ext cx="10790158" cy="708779"/>
          </a:xfrm>
          <a:prstGeom prst="rect">
            <a:avLst/>
          </a:prstGeom>
          <a:noFill/>
          <a:ln/>
        </p:spPr>
        <p:txBody>
          <a:bodyPr wrap="none" lIns="0" tIns="0" rIns="0" bIns="0" rtlCol="0" anchor="t"/>
          <a:lstStyle/>
          <a:p>
            <a:pPr marL="0" indent="0" algn="l">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Data Gathering: Structuring Information</a:t>
            </a:r>
            <a:endParaRPr lang="en-US" sz="4450" dirty="0"/>
          </a:p>
        </p:txBody>
      </p:sp>
      <p:pic>
        <p:nvPicPr>
          <p:cNvPr id="3" name="Image 0" descr="preencoded.png"/>
          <p:cNvPicPr>
            <a:picLocks noChangeAspect="1"/>
          </p:cNvPicPr>
          <p:nvPr/>
        </p:nvPicPr>
        <p:blipFill>
          <a:blip r:embed="rId3"/>
          <a:stretch>
            <a:fillRect/>
          </a:stretch>
        </p:blipFill>
        <p:spPr>
          <a:xfrm>
            <a:off x="793790" y="2473285"/>
            <a:ext cx="566976" cy="566976"/>
          </a:xfrm>
          <a:prstGeom prst="rect">
            <a:avLst/>
          </a:prstGeom>
        </p:spPr>
      </p:pic>
      <p:sp>
        <p:nvSpPr>
          <p:cNvPr id="4" name="Text 1"/>
          <p:cNvSpPr/>
          <p:nvPr/>
        </p:nvSpPr>
        <p:spPr>
          <a:xfrm>
            <a:off x="1587579" y="2433638"/>
            <a:ext cx="4306729"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Facial Recognition Training Data</a:t>
            </a:r>
            <a:endParaRPr lang="en-US" sz="2200" dirty="0"/>
          </a:p>
        </p:txBody>
      </p:sp>
      <p:pic>
        <p:nvPicPr>
          <p:cNvPr id="5" name="Image 1" descr="preencoded.png"/>
          <p:cNvPicPr>
            <a:picLocks noChangeAspect="1"/>
          </p:cNvPicPr>
          <p:nvPr/>
        </p:nvPicPr>
        <p:blipFill>
          <a:blip r:embed="rId4"/>
          <a:stretch>
            <a:fillRect/>
          </a:stretch>
        </p:blipFill>
        <p:spPr>
          <a:xfrm>
            <a:off x="793790" y="3760351"/>
            <a:ext cx="566976" cy="566976"/>
          </a:xfrm>
          <a:prstGeom prst="rect">
            <a:avLst/>
          </a:prstGeom>
        </p:spPr>
      </p:pic>
      <p:sp>
        <p:nvSpPr>
          <p:cNvPr id="6" name="Text 2"/>
          <p:cNvSpPr/>
          <p:nvPr/>
        </p:nvSpPr>
        <p:spPr>
          <a:xfrm>
            <a:off x="1587579" y="3720703"/>
            <a:ext cx="55353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School Attendance Record History Format</a:t>
            </a:r>
            <a:endParaRPr lang="en-US" sz="2200" dirty="0"/>
          </a:p>
        </p:txBody>
      </p:sp>
      <p:pic>
        <p:nvPicPr>
          <p:cNvPr id="7" name="Image 2" descr="preencoded.png"/>
          <p:cNvPicPr>
            <a:picLocks noChangeAspect="1"/>
          </p:cNvPicPr>
          <p:nvPr/>
        </p:nvPicPr>
        <p:blipFill>
          <a:blip r:embed="rId5"/>
          <a:stretch>
            <a:fillRect/>
          </a:stretch>
        </p:blipFill>
        <p:spPr>
          <a:xfrm>
            <a:off x="793790" y="5047417"/>
            <a:ext cx="566976" cy="566976"/>
          </a:xfrm>
          <a:prstGeom prst="rect">
            <a:avLst/>
          </a:prstGeom>
        </p:spPr>
      </p:pic>
      <p:sp>
        <p:nvSpPr>
          <p:cNvPr id="8" name="Text 3"/>
          <p:cNvSpPr/>
          <p:nvPr/>
        </p:nvSpPr>
        <p:spPr>
          <a:xfrm>
            <a:off x="1587579" y="5007769"/>
            <a:ext cx="440757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Geolocation Data for Geofencing</a:t>
            </a:r>
            <a:endParaRPr lang="en-US" sz="2200" dirty="0"/>
          </a:p>
        </p:txBody>
      </p:sp>
      <p:sp>
        <p:nvSpPr>
          <p:cNvPr id="9" name="Text 4"/>
          <p:cNvSpPr/>
          <p:nvPr/>
        </p:nvSpPr>
        <p:spPr>
          <a:xfrm>
            <a:off x="793790" y="5869543"/>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Data gathering is critical, especially for facial recognition and geofencing. Primary data components include facial recognition training data, school attendance record history format, and geolocation data for geofencing. The objective is to collect diverse image data and standardize the database schema for recording student attendance.</a:t>
            </a:r>
            <a:endParaRPr lang="en-US" sz="1750" dirty="0"/>
          </a:p>
        </p:txBody>
      </p:sp>
      <p:sp>
        <p:nvSpPr>
          <p:cNvPr id="10" name="Shape 1">
            <a:extLst>
              <a:ext uri="{FF2B5EF4-FFF2-40B4-BE49-F238E27FC236}">
                <a16:creationId xmlns:a16="http://schemas.microsoft.com/office/drawing/2014/main" id="{1DDC389F-D5A4-420D-B26E-0431379AEFF3}"/>
              </a:ext>
            </a:extLst>
          </p:cNvPr>
          <p:cNvSpPr/>
          <p:nvPr/>
        </p:nvSpPr>
        <p:spPr>
          <a:xfrm>
            <a:off x="12663577" y="7677509"/>
            <a:ext cx="1949570" cy="534838"/>
          </a:xfrm>
          <a:prstGeom prst="roundRect">
            <a:avLst>
              <a:gd name="adj" fmla="val 5705"/>
            </a:avLst>
          </a:prstGeom>
          <a:solidFill>
            <a:srgbClr val="EEEEF3"/>
          </a:solidFill>
          <a:ln w="7620">
            <a:solidFill>
              <a:srgbClr val="EEEEF3"/>
            </a:solidFill>
            <a:prstDash val="solid"/>
          </a:ln>
        </p:spPr>
      </p:sp>
      <p:sp>
        <p:nvSpPr>
          <p:cNvPr id="11" name="Text 1">
            <a:extLst>
              <a:ext uri="{FF2B5EF4-FFF2-40B4-BE49-F238E27FC236}">
                <a16:creationId xmlns:a16="http://schemas.microsoft.com/office/drawing/2014/main" id="{8A1C2CB7-679E-4DF1-83F5-04CF10DD3039}"/>
              </a:ext>
            </a:extLst>
          </p:cNvPr>
          <p:cNvSpPr/>
          <p:nvPr/>
        </p:nvSpPr>
        <p:spPr>
          <a:xfrm>
            <a:off x="840280" y="1325284"/>
            <a:ext cx="5776857" cy="654844"/>
          </a:xfrm>
          <a:prstGeom prst="rect">
            <a:avLst/>
          </a:prstGeom>
          <a:noFill/>
          <a:ln/>
        </p:spPr>
        <p:txBody>
          <a:bodyPr wrap="none" lIns="0" tIns="0" rIns="0" bIns="0" rtlCol="0" anchor="t"/>
          <a:lstStyle/>
          <a:p>
            <a:pPr>
              <a:lnSpc>
                <a:spcPts val="2750"/>
              </a:lnSpc>
            </a:pPr>
            <a:r>
              <a:rPr lang="en-US" sz="3200" b="1" dirty="0">
                <a:solidFill>
                  <a:srgbClr val="2A2742"/>
                </a:solidFill>
                <a:latin typeface="Outfit Extra Bold" pitchFamily="34" charset="0"/>
                <a:ea typeface="Outfit Extra Bold" pitchFamily="34" charset="-122"/>
                <a:cs typeface="Outfit Extra Bold" pitchFamily="34" charset="-120"/>
              </a:rPr>
              <a:t>Primary  Data collected </a:t>
            </a:r>
            <a:endParaRPr lang="en-US" sz="2800" dirty="0"/>
          </a:p>
          <a:p>
            <a:pPr marL="0" indent="0" algn="l">
              <a:lnSpc>
                <a:spcPts val="2750"/>
              </a:lnSpc>
              <a:buNone/>
            </a:pPr>
            <a:endParaRPr lang="en-US" sz="3200" dirty="0"/>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TotalTime>
  <Words>1480</Words>
  <Application>Microsoft Office PowerPoint</Application>
  <PresentationFormat>Custom</PresentationFormat>
  <Paragraphs>190</Paragraphs>
  <Slides>14</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Wingdings</vt:lpstr>
      <vt:lpstr>Arial</vt:lpstr>
      <vt:lpstr>Calibri</vt:lpstr>
      <vt:lpstr>Times New Roman</vt:lpstr>
      <vt:lpstr>Arimo</vt:lpstr>
      <vt:lpstr>Outfit Extra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KENFACK ABEL</cp:lastModifiedBy>
  <cp:revision>13</cp:revision>
  <dcterms:created xsi:type="dcterms:W3CDTF">2025-04-14T12:47:37Z</dcterms:created>
  <dcterms:modified xsi:type="dcterms:W3CDTF">2025-04-14T17:16:30Z</dcterms:modified>
</cp:coreProperties>
</file>